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75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2172" y="300990"/>
            <a:ext cx="10747654" cy="1068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3280" y="1469517"/>
            <a:ext cx="10505439" cy="458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2740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3354" y="4912232"/>
            <a:ext cx="248564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lang="en-US" spc="-85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Tushar Bhagat</a:t>
            </a:r>
          </a:p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spc="-25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-459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2</a:t>
            </a:r>
            <a:r>
              <a:rPr lang="en-US" sz="1800" spc="15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3</a:t>
            </a:r>
            <a:r>
              <a:rPr lang="en-US" spc="22" baseline="25462" dirty="0">
                <a:solidFill>
                  <a:srgbClr val="E7E6E6"/>
                </a:solidFill>
                <a:latin typeface="Microsoft Sans Serif"/>
                <a:cs typeface="Microsoft Sans Serif"/>
              </a:rPr>
              <a:t>r</a:t>
            </a:r>
            <a:r>
              <a:rPr sz="1800" spc="22" baseline="25462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d</a:t>
            </a:r>
            <a:r>
              <a:rPr sz="1800" spc="270" baseline="25462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-70" smtClean="0">
                <a:solidFill>
                  <a:srgbClr val="E7E6E6"/>
                </a:solidFill>
                <a:latin typeface="Microsoft Sans Serif"/>
                <a:cs typeface="Microsoft Sans Serif"/>
              </a:rPr>
              <a:t>December</a:t>
            </a:r>
            <a:r>
              <a:rPr lang="en-US" spc="2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85" smtClean="0">
                <a:solidFill>
                  <a:srgbClr val="E7E6E6"/>
                </a:solidFill>
                <a:latin typeface="Microsoft Sans Serif"/>
                <a:cs typeface="Microsoft Sans Serif"/>
              </a:rPr>
              <a:t>202</a:t>
            </a:r>
            <a:r>
              <a:rPr lang="en-US" sz="1800" spc="85" smtClean="0">
                <a:solidFill>
                  <a:srgbClr val="E7E6E6"/>
                </a:solidFill>
                <a:latin typeface="Microsoft Sans Serif"/>
                <a:cs typeface="Microsoft Sans Serif"/>
              </a:rPr>
              <a:t>2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843280" y="1469517"/>
            <a:ext cx="10505439" cy="2768707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5504815" marR="255904" indent="-228600">
              <a:lnSpc>
                <a:spcPts val="2380"/>
              </a:lnSpc>
              <a:spcBef>
                <a:spcPts val="390"/>
              </a:spcBef>
              <a:buFont typeface="Arial"/>
              <a:buChar char="•"/>
              <a:tabLst>
                <a:tab pos="5504815" algn="l"/>
                <a:tab pos="5505450" algn="l"/>
              </a:tabLst>
            </a:pPr>
            <a:r>
              <a:rPr spc="-210" dirty="0"/>
              <a:t>We</a:t>
            </a:r>
            <a:r>
              <a:rPr spc="70" dirty="0"/>
              <a:t> </a:t>
            </a:r>
            <a:r>
              <a:rPr spc="-35" dirty="0"/>
              <a:t>performed</a:t>
            </a:r>
            <a:r>
              <a:rPr spc="75" dirty="0"/>
              <a:t> </a:t>
            </a:r>
            <a:r>
              <a:rPr spc="-30" dirty="0"/>
              <a:t>exploratory</a:t>
            </a:r>
            <a:r>
              <a:rPr spc="75" dirty="0"/>
              <a:t> </a:t>
            </a:r>
            <a:r>
              <a:rPr spc="-50" dirty="0"/>
              <a:t>data</a:t>
            </a:r>
            <a:r>
              <a:rPr spc="65" dirty="0"/>
              <a:t> </a:t>
            </a:r>
            <a:r>
              <a:rPr spc="-85" dirty="0"/>
              <a:t>analysis </a:t>
            </a:r>
            <a:r>
              <a:rPr spc="-570" dirty="0"/>
              <a:t> </a:t>
            </a:r>
            <a:r>
              <a:rPr spc="-70" dirty="0"/>
              <a:t>and</a:t>
            </a:r>
            <a:r>
              <a:rPr spc="65" dirty="0"/>
              <a:t> </a:t>
            </a:r>
            <a:r>
              <a:rPr spc="-40" dirty="0"/>
              <a:t>determined</a:t>
            </a:r>
            <a:r>
              <a:rPr spc="70" dirty="0"/>
              <a:t> </a:t>
            </a:r>
            <a:r>
              <a:rPr spc="-35" dirty="0"/>
              <a:t>the</a:t>
            </a:r>
            <a:r>
              <a:rPr spc="70" dirty="0"/>
              <a:t> </a:t>
            </a:r>
            <a:r>
              <a:rPr spc="-15" dirty="0"/>
              <a:t>training</a:t>
            </a:r>
            <a:r>
              <a:rPr spc="70" dirty="0"/>
              <a:t> </a:t>
            </a:r>
            <a:r>
              <a:rPr spc="-70" dirty="0"/>
              <a:t>labels.</a:t>
            </a:r>
          </a:p>
          <a:p>
            <a:pPr marL="5504815" marR="5080" indent="-228600">
              <a:lnSpc>
                <a:spcPts val="2380"/>
              </a:lnSpc>
              <a:spcBef>
                <a:spcPts val="1000"/>
              </a:spcBef>
              <a:buFont typeface="Arial"/>
              <a:buChar char="•"/>
              <a:tabLst>
                <a:tab pos="5504815" algn="l"/>
                <a:tab pos="5505450" algn="l"/>
              </a:tabLst>
            </a:pPr>
            <a:r>
              <a:rPr spc="-210" dirty="0"/>
              <a:t>We</a:t>
            </a:r>
            <a:r>
              <a:rPr spc="-204" dirty="0"/>
              <a:t> </a:t>
            </a:r>
            <a:r>
              <a:rPr spc="-60" dirty="0"/>
              <a:t>calculated </a:t>
            </a:r>
            <a:r>
              <a:rPr spc="-35" dirty="0"/>
              <a:t>the </a:t>
            </a:r>
            <a:r>
              <a:rPr spc="-55" dirty="0"/>
              <a:t>number </a:t>
            </a:r>
            <a:r>
              <a:rPr spc="-5" dirty="0"/>
              <a:t>of </a:t>
            </a:r>
            <a:r>
              <a:rPr spc="-90" dirty="0"/>
              <a:t>launches</a:t>
            </a:r>
            <a:r>
              <a:rPr spc="-85" dirty="0"/>
              <a:t> </a:t>
            </a:r>
            <a:r>
              <a:rPr spc="-30" dirty="0"/>
              <a:t>at </a:t>
            </a:r>
            <a:r>
              <a:rPr spc="-25" dirty="0"/>
              <a:t> </a:t>
            </a:r>
            <a:r>
              <a:rPr spc="-120" dirty="0"/>
              <a:t>each</a:t>
            </a:r>
            <a:r>
              <a:rPr spc="65" dirty="0"/>
              <a:t> </a:t>
            </a:r>
            <a:r>
              <a:rPr spc="-50" dirty="0"/>
              <a:t>site,</a:t>
            </a:r>
            <a:r>
              <a:rPr spc="65" dirty="0"/>
              <a:t> </a:t>
            </a:r>
            <a:r>
              <a:rPr spc="-70" dirty="0"/>
              <a:t>and</a:t>
            </a:r>
            <a:r>
              <a:rPr spc="75" dirty="0"/>
              <a:t> </a:t>
            </a:r>
            <a:r>
              <a:rPr spc="-35" dirty="0"/>
              <a:t>the</a:t>
            </a:r>
            <a:r>
              <a:rPr spc="75" dirty="0"/>
              <a:t> </a:t>
            </a:r>
            <a:r>
              <a:rPr spc="-55" dirty="0"/>
              <a:t>number</a:t>
            </a:r>
            <a:r>
              <a:rPr spc="75" dirty="0"/>
              <a:t> </a:t>
            </a:r>
            <a:r>
              <a:rPr spc="-70" dirty="0"/>
              <a:t>and</a:t>
            </a:r>
            <a:r>
              <a:rPr spc="70" dirty="0"/>
              <a:t> </a:t>
            </a:r>
            <a:r>
              <a:rPr spc="-80" dirty="0"/>
              <a:t>occurrence </a:t>
            </a:r>
            <a:r>
              <a:rPr spc="-565" dirty="0"/>
              <a:t> </a:t>
            </a:r>
            <a:r>
              <a:rPr spc="-5" dirty="0"/>
              <a:t>of</a:t>
            </a:r>
            <a:r>
              <a:rPr spc="65" dirty="0"/>
              <a:t> </a:t>
            </a:r>
            <a:r>
              <a:rPr spc="-120" dirty="0"/>
              <a:t>each</a:t>
            </a:r>
            <a:r>
              <a:rPr spc="75" dirty="0"/>
              <a:t> </a:t>
            </a:r>
            <a:r>
              <a:rPr spc="-5" dirty="0"/>
              <a:t>orbits</a:t>
            </a:r>
          </a:p>
          <a:p>
            <a:pPr marL="5504815" marR="26670" indent="-228600">
              <a:lnSpc>
                <a:spcPts val="2380"/>
              </a:lnSpc>
              <a:spcBef>
                <a:spcPts val="985"/>
              </a:spcBef>
              <a:buFont typeface="Arial"/>
              <a:buChar char="•"/>
              <a:tabLst>
                <a:tab pos="5504815" algn="l"/>
                <a:tab pos="5505450" algn="l"/>
              </a:tabLst>
            </a:pPr>
            <a:r>
              <a:rPr spc="-210" dirty="0"/>
              <a:t>We</a:t>
            </a:r>
            <a:r>
              <a:rPr spc="85" dirty="0"/>
              <a:t> </a:t>
            </a:r>
            <a:r>
              <a:rPr spc="-60" dirty="0"/>
              <a:t>created</a:t>
            </a:r>
            <a:r>
              <a:rPr spc="75" dirty="0"/>
              <a:t> </a:t>
            </a:r>
            <a:r>
              <a:rPr spc="-35" dirty="0"/>
              <a:t>landing</a:t>
            </a:r>
            <a:r>
              <a:rPr spc="75" dirty="0"/>
              <a:t> </a:t>
            </a:r>
            <a:r>
              <a:rPr spc="-60" dirty="0"/>
              <a:t>outcome</a:t>
            </a:r>
            <a:r>
              <a:rPr spc="75" dirty="0"/>
              <a:t> </a:t>
            </a:r>
            <a:r>
              <a:rPr spc="-45" dirty="0"/>
              <a:t>label</a:t>
            </a:r>
            <a:r>
              <a:rPr spc="60" dirty="0"/>
              <a:t> </a:t>
            </a:r>
            <a:r>
              <a:rPr spc="-30" dirty="0"/>
              <a:t>from </a:t>
            </a:r>
            <a:r>
              <a:rPr spc="-25" dirty="0"/>
              <a:t> </a:t>
            </a:r>
            <a:r>
              <a:rPr spc="-55" dirty="0"/>
              <a:t>outcome</a:t>
            </a:r>
            <a:r>
              <a:rPr spc="65" dirty="0"/>
              <a:t> </a:t>
            </a:r>
            <a:r>
              <a:rPr spc="-60" dirty="0"/>
              <a:t>column</a:t>
            </a:r>
            <a:r>
              <a:rPr spc="60" dirty="0"/>
              <a:t> </a:t>
            </a:r>
            <a:r>
              <a:rPr spc="-70" dirty="0"/>
              <a:t>and</a:t>
            </a:r>
            <a:r>
              <a:rPr spc="65" dirty="0"/>
              <a:t> </a:t>
            </a:r>
            <a:r>
              <a:rPr spc="-30" dirty="0"/>
              <a:t>exported</a:t>
            </a:r>
            <a:r>
              <a:rPr spc="80" dirty="0"/>
              <a:t> </a:t>
            </a:r>
            <a:r>
              <a:rPr spc="-35" dirty="0"/>
              <a:t>the</a:t>
            </a:r>
            <a:r>
              <a:rPr spc="65" dirty="0"/>
              <a:t> </a:t>
            </a:r>
            <a:r>
              <a:rPr spc="-50" dirty="0"/>
              <a:t>results </a:t>
            </a:r>
            <a:r>
              <a:rPr spc="-570" dirty="0"/>
              <a:t> </a:t>
            </a:r>
            <a:r>
              <a:rPr spc="40" dirty="0"/>
              <a:t>to</a:t>
            </a:r>
            <a:r>
              <a:rPr spc="75" dirty="0"/>
              <a:t> </a:t>
            </a:r>
            <a:r>
              <a:rPr spc="-114" dirty="0"/>
              <a:t>csv</a:t>
            </a:r>
            <a:r>
              <a:rPr spc="-114" dirty="0" smtClean="0"/>
              <a:t>.</a:t>
            </a:r>
            <a:endParaRPr spc="-114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1280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Data</a:t>
            </a:r>
            <a:r>
              <a:rPr sz="3700" spc="55" dirty="0"/>
              <a:t> </a:t>
            </a:r>
            <a:r>
              <a:rPr sz="3700" spc="-85" dirty="0"/>
              <a:t>Wrangling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488947"/>
            <a:ext cx="5017008" cy="398678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10</a:t>
            </a:fld>
            <a:endParaRPr spc="7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512188"/>
            <a:ext cx="4813935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visualizing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50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4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6305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65" dirty="0"/>
              <a:t>EDA</a:t>
            </a:r>
            <a:r>
              <a:rPr sz="3700" spc="114" dirty="0"/>
              <a:t> </a:t>
            </a:r>
            <a:r>
              <a:rPr sz="3700" dirty="0"/>
              <a:t>with</a:t>
            </a:r>
            <a:r>
              <a:rPr sz="3700" spc="114" dirty="0"/>
              <a:t> </a:t>
            </a:r>
            <a:r>
              <a:rPr sz="3700" spc="-114" dirty="0"/>
              <a:t>Data</a:t>
            </a:r>
            <a:r>
              <a:rPr sz="3700" spc="130" dirty="0"/>
              <a:t> </a:t>
            </a:r>
            <a:r>
              <a:rPr sz="3700" spc="-75" dirty="0"/>
              <a:t>Visualization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6175628" y="4591303"/>
            <a:ext cx="520382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739"/>
              </a:spcBef>
            </a:pPr>
            <a:r>
              <a:rPr sz="1600" spc="65" dirty="0" smtClean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 dirty="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69619" y="1495044"/>
            <a:ext cx="10515600" cy="4932045"/>
            <a:chOff x="769619" y="1495044"/>
            <a:chExt cx="10515600" cy="49320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619" y="3669792"/>
              <a:ext cx="5001768" cy="27569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9" y="1495044"/>
              <a:ext cx="5189220" cy="29657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3510"/>
            <a:ext cx="9271000" cy="37516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762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PostgreSQL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database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without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leaving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jupyter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wrote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out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2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unique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mission.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payload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mass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carried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boosters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launched</a:t>
            </a:r>
            <a:r>
              <a:rPr sz="17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NASA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767070"/>
                </a:solidFill>
                <a:latin typeface="Microsoft Sans Serif"/>
                <a:cs typeface="Microsoft Sans Serif"/>
              </a:rPr>
              <a:t>(CRS)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0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average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payload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mass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carried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F9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v1.1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39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number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successful</a:t>
            </a:r>
            <a:r>
              <a:rPr sz="17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failure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failed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7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drone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ship,</a:t>
            </a:r>
            <a:r>
              <a:rPr sz="17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their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</a:t>
            </a:r>
            <a:r>
              <a:rPr sz="1700" spc="-90" dirty="0" smtClean="0">
                <a:solidFill>
                  <a:srgbClr val="767070"/>
                </a:solidFill>
                <a:latin typeface="Microsoft Sans Serif"/>
                <a:cs typeface="Microsoft Sans Serif"/>
              </a:rPr>
              <a:t>.</a:t>
            </a:r>
            <a:endParaRPr sz="17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12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28346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65" dirty="0"/>
              <a:t>EDA</a:t>
            </a:r>
            <a:r>
              <a:rPr sz="3700" spc="95" dirty="0"/>
              <a:t> </a:t>
            </a:r>
            <a:r>
              <a:rPr sz="3700" dirty="0"/>
              <a:t>with</a:t>
            </a:r>
            <a:r>
              <a:rPr sz="3700" spc="110" dirty="0"/>
              <a:t> </a:t>
            </a:r>
            <a:r>
              <a:rPr sz="3700" spc="-330" dirty="0"/>
              <a:t>SQL</a:t>
            </a:r>
            <a:endParaRPr sz="3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523746"/>
            <a:ext cx="10274300" cy="4149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sz="2200">
              <a:latin typeface="Microsoft Sans Serif"/>
              <a:cs typeface="Microsoft Sans Serif"/>
            </a:endParaRPr>
          </a:p>
          <a:p>
            <a:pPr marL="241300" marR="57150" indent="-22923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assigned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(failure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success)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1.i.e.,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0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failure,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success.</a:t>
            </a:r>
            <a:endParaRPr sz="2200">
              <a:latin typeface="Microsoft Sans Serif"/>
              <a:cs typeface="Microsoft Sans Serif"/>
            </a:endParaRPr>
          </a:p>
          <a:p>
            <a:pPr marL="241300" marR="810895" indent="-22923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color-labeled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identified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  <a:p>
            <a:pPr marL="241300" marR="256540" indent="-22923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proximities.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answered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30"/>
              </a:spcBef>
              <a:buChar char="-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Are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8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8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near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railways,</a:t>
            </a:r>
            <a:r>
              <a:rPr sz="18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highways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8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coastlines.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395"/>
              </a:spcBef>
              <a:buChar char="-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Do</a:t>
            </a:r>
            <a:r>
              <a:rPr sz="18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8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keep</a:t>
            </a:r>
            <a:r>
              <a:rPr sz="18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certain</a:t>
            </a:r>
            <a:r>
              <a:rPr sz="18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distance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away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8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cities.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13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73507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45" dirty="0"/>
              <a:t>Build</a:t>
            </a:r>
            <a:r>
              <a:rPr sz="3700" spc="125" dirty="0"/>
              <a:t> </a:t>
            </a:r>
            <a:r>
              <a:rPr sz="3700" spc="-175" dirty="0"/>
              <a:t>an</a:t>
            </a:r>
            <a:r>
              <a:rPr sz="3700" spc="120" dirty="0"/>
              <a:t> </a:t>
            </a:r>
            <a:r>
              <a:rPr sz="3700" spc="-80" dirty="0"/>
              <a:t>Interactive</a:t>
            </a:r>
            <a:r>
              <a:rPr sz="3700" spc="125" dirty="0"/>
              <a:t> </a:t>
            </a:r>
            <a:r>
              <a:rPr sz="3700" spc="-140" dirty="0"/>
              <a:t>Map</a:t>
            </a:r>
            <a:r>
              <a:rPr sz="3700" spc="125" dirty="0"/>
              <a:t> </a:t>
            </a:r>
            <a:r>
              <a:rPr sz="3700" dirty="0"/>
              <a:t>with</a:t>
            </a:r>
            <a:r>
              <a:rPr sz="3700" spc="130" dirty="0"/>
              <a:t> </a:t>
            </a:r>
            <a:r>
              <a:rPr sz="3700" spc="-90" dirty="0"/>
              <a:t>Folium</a:t>
            </a:r>
            <a:endParaRPr sz="3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183" y="1663344"/>
            <a:ext cx="9515475" cy="1906291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(Kg)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-6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14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431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45" dirty="0"/>
              <a:t>Build</a:t>
            </a:r>
            <a:r>
              <a:rPr sz="3700" spc="135" dirty="0"/>
              <a:t> </a:t>
            </a:r>
            <a:r>
              <a:rPr sz="3700" spc="-250" dirty="0"/>
              <a:t>a</a:t>
            </a:r>
            <a:r>
              <a:rPr sz="3700" spc="114" dirty="0"/>
              <a:t> </a:t>
            </a:r>
            <a:r>
              <a:rPr sz="3700" spc="-100" dirty="0"/>
              <a:t>Dashboard</a:t>
            </a:r>
            <a:r>
              <a:rPr sz="3700" spc="160" dirty="0"/>
              <a:t> </a:t>
            </a:r>
            <a:r>
              <a:rPr sz="3700" dirty="0"/>
              <a:t>with</a:t>
            </a:r>
            <a:r>
              <a:rPr sz="3700" spc="125" dirty="0"/>
              <a:t> </a:t>
            </a:r>
            <a:r>
              <a:rPr sz="3700" spc="-55" dirty="0"/>
              <a:t>Plotly</a:t>
            </a:r>
            <a:r>
              <a:rPr sz="3700" spc="135" dirty="0"/>
              <a:t> </a:t>
            </a:r>
            <a:r>
              <a:rPr sz="3700" spc="-180" dirty="0"/>
              <a:t>Dash</a:t>
            </a:r>
            <a:endParaRPr sz="3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444355" cy="29206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numpy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split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our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testing.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1878964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GridSearchCV.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469265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metric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our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model,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 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 using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engineering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tuning.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-5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15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7500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85" dirty="0"/>
              <a:t>Predictive</a:t>
            </a:r>
            <a:r>
              <a:rPr sz="3700" spc="150" dirty="0"/>
              <a:t> </a:t>
            </a:r>
            <a:r>
              <a:rPr sz="3700" spc="-130" dirty="0"/>
              <a:t>Analysis</a:t>
            </a:r>
            <a:r>
              <a:rPr sz="3700" spc="155" dirty="0"/>
              <a:t> </a:t>
            </a:r>
            <a:r>
              <a:rPr sz="3700" spc="-125" dirty="0"/>
              <a:t>(Classification)</a:t>
            </a:r>
            <a:endParaRPr sz="3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645056"/>
            <a:ext cx="5121275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16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14535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65" dirty="0"/>
              <a:t>Results</a:t>
            </a:r>
            <a:endParaRPr sz="3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3762" y="2074291"/>
            <a:ext cx="1040447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60267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5" dirty="0"/>
              <a:t>Flight</a:t>
            </a:r>
            <a:r>
              <a:rPr sz="3700" spc="145" dirty="0"/>
              <a:t> </a:t>
            </a:r>
            <a:r>
              <a:rPr sz="3700" spc="-120" dirty="0"/>
              <a:t>Number</a:t>
            </a:r>
            <a:r>
              <a:rPr sz="3700" spc="135" dirty="0"/>
              <a:t> </a:t>
            </a:r>
            <a:r>
              <a:rPr sz="3700" spc="-180" dirty="0"/>
              <a:t>vs.</a:t>
            </a:r>
            <a:r>
              <a:rPr sz="3700" spc="130" dirty="0"/>
              <a:t> </a:t>
            </a:r>
            <a:r>
              <a:rPr sz="3700" spc="-160" dirty="0"/>
              <a:t>Launch</a:t>
            </a:r>
            <a:r>
              <a:rPr sz="3700" spc="155" dirty="0"/>
              <a:t> </a:t>
            </a:r>
            <a:r>
              <a:rPr sz="3700" spc="-130" dirty="0"/>
              <a:t>Site</a:t>
            </a:r>
            <a:endParaRPr sz="37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5483" y="2953511"/>
            <a:ext cx="9677400" cy="25054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943" y="1368678"/>
            <a:ext cx="203200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spc="-125" dirty="0"/>
              <a:t>Payload</a:t>
            </a:r>
            <a:r>
              <a:rPr sz="3200" spc="70" dirty="0"/>
              <a:t> </a:t>
            </a:r>
            <a:r>
              <a:rPr sz="3200" spc="-155" dirty="0"/>
              <a:t>vs. </a:t>
            </a:r>
            <a:r>
              <a:rPr sz="3200" spc="-835" dirty="0"/>
              <a:t> </a:t>
            </a:r>
            <a:r>
              <a:rPr sz="3200" spc="-135" dirty="0"/>
              <a:t>Launch</a:t>
            </a:r>
            <a:r>
              <a:rPr sz="3200" spc="50" dirty="0"/>
              <a:t> </a:t>
            </a:r>
            <a:r>
              <a:rPr sz="3200" spc="-110" dirty="0"/>
              <a:t>Site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4297927" y="746188"/>
            <a:ext cx="81915" cy="5452745"/>
            <a:chOff x="4297927" y="746188"/>
            <a:chExt cx="81915" cy="5452745"/>
          </a:xfrm>
        </p:grpSpPr>
        <p:sp>
          <p:nvSpPr>
            <p:cNvPr id="4" name="object 4"/>
            <p:cNvSpPr/>
            <p:nvPr/>
          </p:nvSpPr>
          <p:spPr>
            <a:xfrm>
              <a:off x="4312027" y="766699"/>
              <a:ext cx="46355" cy="5410835"/>
            </a:xfrm>
            <a:custGeom>
              <a:avLst/>
              <a:gdLst/>
              <a:ahLst/>
              <a:cxnLst/>
              <a:rect l="l" t="t" r="r" b="b"/>
              <a:pathLst>
                <a:path w="46354" h="5410835">
                  <a:moveTo>
                    <a:pt x="22863" y="0"/>
                  </a:moveTo>
                  <a:lnTo>
                    <a:pt x="19561" y="380"/>
                  </a:lnTo>
                  <a:lnTo>
                    <a:pt x="12322" y="635"/>
                  </a:lnTo>
                  <a:lnTo>
                    <a:pt x="15510" y="70714"/>
                  </a:lnTo>
                  <a:lnTo>
                    <a:pt x="17328" y="136905"/>
                  </a:lnTo>
                  <a:lnTo>
                    <a:pt x="17995" y="199491"/>
                  </a:lnTo>
                  <a:lnTo>
                    <a:pt x="17732" y="258755"/>
                  </a:lnTo>
                  <a:lnTo>
                    <a:pt x="16759" y="314980"/>
                  </a:lnTo>
                  <a:lnTo>
                    <a:pt x="15295" y="368451"/>
                  </a:lnTo>
                  <a:lnTo>
                    <a:pt x="10161" y="515162"/>
                  </a:lnTo>
                  <a:lnTo>
                    <a:pt x="8935" y="560443"/>
                  </a:lnTo>
                  <a:lnTo>
                    <a:pt x="8318" y="604386"/>
                  </a:lnTo>
                  <a:lnTo>
                    <a:pt x="8530" y="647273"/>
                  </a:lnTo>
                  <a:lnTo>
                    <a:pt x="9792" y="689387"/>
                  </a:lnTo>
                  <a:lnTo>
                    <a:pt x="12322" y="731012"/>
                  </a:lnTo>
                  <a:lnTo>
                    <a:pt x="15511" y="777252"/>
                  </a:lnTo>
                  <a:lnTo>
                    <a:pt x="18110" y="826306"/>
                  </a:lnTo>
                  <a:lnTo>
                    <a:pt x="20137" y="877669"/>
                  </a:lnTo>
                  <a:lnTo>
                    <a:pt x="21606" y="930837"/>
                  </a:lnTo>
                  <a:lnTo>
                    <a:pt x="22533" y="985304"/>
                  </a:lnTo>
                  <a:lnTo>
                    <a:pt x="22935" y="1040567"/>
                  </a:lnTo>
                  <a:lnTo>
                    <a:pt x="22825" y="1096121"/>
                  </a:lnTo>
                  <a:lnTo>
                    <a:pt x="22221" y="1151461"/>
                  </a:lnTo>
                  <a:lnTo>
                    <a:pt x="21138" y="1206082"/>
                  </a:lnTo>
                  <a:lnTo>
                    <a:pt x="19590" y="1259479"/>
                  </a:lnTo>
                  <a:lnTo>
                    <a:pt x="17595" y="1311149"/>
                  </a:lnTo>
                  <a:lnTo>
                    <a:pt x="15167" y="1360587"/>
                  </a:lnTo>
                  <a:lnTo>
                    <a:pt x="9011" y="1459459"/>
                  </a:lnTo>
                  <a:lnTo>
                    <a:pt x="6294" y="1509645"/>
                  </a:lnTo>
                  <a:lnTo>
                    <a:pt x="4195" y="1558471"/>
                  </a:lnTo>
                  <a:lnTo>
                    <a:pt x="2736" y="1606564"/>
                  </a:lnTo>
                  <a:lnTo>
                    <a:pt x="1940" y="1654551"/>
                  </a:lnTo>
                  <a:lnTo>
                    <a:pt x="1829" y="1703060"/>
                  </a:lnTo>
                  <a:lnTo>
                    <a:pt x="2424" y="1752716"/>
                  </a:lnTo>
                  <a:lnTo>
                    <a:pt x="3749" y="1804147"/>
                  </a:lnTo>
                  <a:lnTo>
                    <a:pt x="5825" y="1857980"/>
                  </a:lnTo>
                  <a:lnTo>
                    <a:pt x="8676" y="1914841"/>
                  </a:lnTo>
                  <a:lnTo>
                    <a:pt x="12322" y="1975358"/>
                  </a:lnTo>
                  <a:lnTo>
                    <a:pt x="14396" y="2018508"/>
                  </a:lnTo>
                  <a:lnTo>
                    <a:pt x="15187" y="2062010"/>
                  </a:lnTo>
                  <a:lnTo>
                    <a:pt x="14913" y="2105956"/>
                  </a:lnTo>
                  <a:lnTo>
                    <a:pt x="13787" y="2150439"/>
                  </a:lnTo>
                  <a:lnTo>
                    <a:pt x="12026" y="2195552"/>
                  </a:lnTo>
                  <a:lnTo>
                    <a:pt x="5083" y="2335593"/>
                  </a:lnTo>
                  <a:lnTo>
                    <a:pt x="2935" y="2384150"/>
                  </a:lnTo>
                  <a:lnTo>
                    <a:pt x="1227" y="2433800"/>
                  </a:lnTo>
                  <a:lnTo>
                    <a:pt x="177" y="2484636"/>
                  </a:lnTo>
                  <a:lnTo>
                    <a:pt x="0" y="2536749"/>
                  </a:lnTo>
                  <a:lnTo>
                    <a:pt x="910" y="2590233"/>
                  </a:lnTo>
                  <a:lnTo>
                    <a:pt x="3123" y="2645181"/>
                  </a:lnTo>
                  <a:lnTo>
                    <a:pt x="6856" y="2701684"/>
                  </a:lnTo>
                  <a:lnTo>
                    <a:pt x="17655" y="2817594"/>
                  </a:lnTo>
                  <a:lnTo>
                    <a:pt x="21021" y="2873018"/>
                  </a:lnTo>
                  <a:lnTo>
                    <a:pt x="22690" y="2926360"/>
                  </a:lnTo>
                  <a:lnTo>
                    <a:pt x="22931" y="2977870"/>
                  </a:lnTo>
                  <a:lnTo>
                    <a:pt x="22012" y="3027798"/>
                  </a:lnTo>
                  <a:lnTo>
                    <a:pt x="20203" y="3076396"/>
                  </a:lnTo>
                  <a:lnTo>
                    <a:pt x="17772" y="3123914"/>
                  </a:lnTo>
                  <a:lnTo>
                    <a:pt x="9443" y="3262492"/>
                  </a:lnTo>
                  <a:lnTo>
                    <a:pt x="7217" y="3308195"/>
                  </a:lnTo>
                  <a:lnTo>
                    <a:pt x="5715" y="3354071"/>
                  </a:lnTo>
                  <a:lnTo>
                    <a:pt x="5205" y="3400371"/>
                  </a:lnTo>
                  <a:lnTo>
                    <a:pt x="5957" y="3447344"/>
                  </a:lnTo>
                  <a:lnTo>
                    <a:pt x="8240" y="3495242"/>
                  </a:lnTo>
                  <a:lnTo>
                    <a:pt x="17331" y="3602576"/>
                  </a:lnTo>
                  <a:lnTo>
                    <a:pt x="20125" y="3655555"/>
                  </a:lnTo>
                  <a:lnTo>
                    <a:pt x="21078" y="3704219"/>
                  </a:lnTo>
                  <a:lnTo>
                    <a:pt x="20570" y="3749538"/>
                  </a:lnTo>
                  <a:lnTo>
                    <a:pt x="18975" y="3792478"/>
                  </a:lnTo>
                  <a:lnTo>
                    <a:pt x="16671" y="3834007"/>
                  </a:lnTo>
                  <a:lnTo>
                    <a:pt x="11442" y="3916703"/>
                  </a:lnTo>
                  <a:lnTo>
                    <a:pt x="9270" y="3959805"/>
                  </a:lnTo>
                  <a:lnTo>
                    <a:pt x="7895" y="4005367"/>
                  </a:lnTo>
                  <a:lnTo>
                    <a:pt x="7695" y="4054357"/>
                  </a:lnTo>
                  <a:lnTo>
                    <a:pt x="9045" y="4107741"/>
                  </a:lnTo>
                  <a:lnTo>
                    <a:pt x="15918" y="4227764"/>
                  </a:lnTo>
                  <a:lnTo>
                    <a:pt x="18118" y="4287997"/>
                  </a:lnTo>
                  <a:lnTo>
                    <a:pt x="19138" y="4347051"/>
                  </a:lnTo>
                  <a:lnTo>
                    <a:pt x="19196" y="4404790"/>
                  </a:lnTo>
                  <a:lnTo>
                    <a:pt x="18510" y="4461077"/>
                  </a:lnTo>
                  <a:lnTo>
                    <a:pt x="17297" y="4515776"/>
                  </a:lnTo>
                  <a:lnTo>
                    <a:pt x="12672" y="4668984"/>
                  </a:lnTo>
                  <a:lnTo>
                    <a:pt x="11526" y="4715970"/>
                  </a:lnTo>
                  <a:lnTo>
                    <a:pt x="10941" y="4760685"/>
                  </a:lnTo>
                  <a:lnTo>
                    <a:pt x="11134" y="4802995"/>
                  </a:lnTo>
                  <a:lnTo>
                    <a:pt x="13516" y="4887986"/>
                  </a:lnTo>
                  <a:lnTo>
                    <a:pt x="13219" y="4933081"/>
                  </a:lnTo>
                  <a:lnTo>
                    <a:pt x="11848" y="4978520"/>
                  </a:lnTo>
                  <a:lnTo>
                    <a:pt x="7556" y="5072308"/>
                  </a:lnTo>
                  <a:lnTo>
                    <a:pt x="5470" y="5121599"/>
                  </a:lnTo>
                  <a:lnTo>
                    <a:pt x="3979" y="5173114"/>
                  </a:lnTo>
                  <a:lnTo>
                    <a:pt x="3501" y="5227325"/>
                  </a:lnTo>
                  <a:lnTo>
                    <a:pt x="4455" y="5284702"/>
                  </a:lnTo>
                  <a:lnTo>
                    <a:pt x="7256" y="5345715"/>
                  </a:lnTo>
                  <a:lnTo>
                    <a:pt x="12322" y="5410835"/>
                  </a:lnTo>
                  <a:lnTo>
                    <a:pt x="18037" y="5410111"/>
                  </a:lnTo>
                  <a:lnTo>
                    <a:pt x="25149" y="5410149"/>
                  </a:lnTo>
                  <a:lnTo>
                    <a:pt x="30610" y="5410835"/>
                  </a:lnTo>
                  <a:lnTo>
                    <a:pt x="29400" y="5366139"/>
                  </a:lnTo>
                  <a:lnTo>
                    <a:pt x="28650" y="5319141"/>
                  </a:lnTo>
                  <a:lnTo>
                    <a:pt x="28300" y="5270163"/>
                  </a:lnTo>
                  <a:lnTo>
                    <a:pt x="28291" y="5219531"/>
                  </a:lnTo>
                  <a:lnTo>
                    <a:pt x="29058" y="5114594"/>
                  </a:lnTo>
                  <a:lnTo>
                    <a:pt x="33348" y="4793725"/>
                  </a:lnTo>
                  <a:lnTo>
                    <a:pt x="33852" y="4693381"/>
                  </a:lnTo>
                  <a:lnTo>
                    <a:pt x="33662" y="4645906"/>
                  </a:lnTo>
                  <a:lnTo>
                    <a:pt x="33098" y="4600660"/>
                  </a:lnTo>
                  <a:lnTo>
                    <a:pt x="32101" y="4557967"/>
                  </a:lnTo>
                  <a:lnTo>
                    <a:pt x="30610" y="4518152"/>
                  </a:lnTo>
                  <a:lnTo>
                    <a:pt x="28492" y="4469684"/>
                  </a:lnTo>
                  <a:lnTo>
                    <a:pt x="26959" y="4428990"/>
                  </a:lnTo>
                  <a:lnTo>
                    <a:pt x="25949" y="4394165"/>
                  </a:lnTo>
                  <a:lnTo>
                    <a:pt x="25398" y="4363307"/>
                  </a:lnTo>
                  <a:lnTo>
                    <a:pt x="25241" y="4334513"/>
                  </a:lnTo>
                  <a:lnTo>
                    <a:pt x="25417" y="4305879"/>
                  </a:lnTo>
                  <a:lnTo>
                    <a:pt x="29054" y="4098512"/>
                  </a:lnTo>
                  <a:lnTo>
                    <a:pt x="30610" y="3950080"/>
                  </a:lnTo>
                  <a:lnTo>
                    <a:pt x="30827" y="3881697"/>
                  </a:lnTo>
                  <a:lnTo>
                    <a:pt x="30501" y="3819105"/>
                  </a:lnTo>
                  <a:lnTo>
                    <a:pt x="29743" y="3761617"/>
                  </a:lnTo>
                  <a:lnTo>
                    <a:pt x="28664" y="3708544"/>
                  </a:lnTo>
                  <a:lnTo>
                    <a:pt x="22283" y="3485330"/>
                  </a:lnTo>
                  <a:lnTo>
                    <a:pt x="21580" y="3444299"/>
                  </a:lnTo>
                  <a:lnTo>
                    <a:pt x="21325" y="3402867"/>
                  </a:lnTo>
                  <a:lnTo>
                    <a:pt x="21627" y="3360346"/>
                  </a:lnTo>
                  <a:lnTo>
                    <a:pt x="22597" y="3316047"/>
                  </a:lnTo>
                  <a:lnTo>
                    <a:pt x="24344" y="3269282"/>
                  </a:lnTo>
                  <a:lnTo>
                    <a:pt x="26979" y="3219363"/>
                  </a:lnTo>
                  <a:lnTo>
                    <a:pt x="35653" y="3094070"/>
                  </a:lnTo>
                  <a:lnTo>
                    <a:pt x="39686" y="3028163"/>
                  </a:lnTo>
                  <a:lnTo>
                    <a:pt x="42737" y="2967267"/>
                  </a:lnTo>
                  <a:lnTo>
                    <a:pt x="44834" y="2910769"/>
                  </a:lnTo>
                  <a:lnTo>
                    <a:pt x="46006" y="2858054"/>
                  </a:lnTo>
                  <a:lnTo>
                    <a:pt x="46279" y="2808509"/>
                  </a:lnTo>
                  <a:lnTo>
                    <a:pt x="45682" y="2761520"/>
                  </a:lnTo>
                  <a:lnTo>
                    <a:pt x="44242" y="2716473"/>
                  </a:lnTo>
                  <a:lnTo>
                    <a:pt x="41987" y="2672754"/>
                  </a:lnTo>
                  <a:lnTo>
                    <a:pt x="38945" y="2629750"/>
                  </a:lnTo>
                  <a:lnTo>
                    <a:pt x="35143" y="2586846"/>
                  </a:lnTo>
                  <a:lnTo>
                    <a:pt x="30610" y="2543429"/>
                  </a:lnTo>
                  <a:lnTo>
                    <a:pt x="26691" y="2501168"/>
                  </a:lnTo>
                  <a:lnTo>
                    <a:pt x="24507" y="2461314"/>
                  </a:lnTo>
                  <a:lnTo>
                    <a:pt x="23752" y="2422622"/>
                  </a:lnTo>
                  <a:lnTo>
                    <a:pt x="24119" y="2383846"/>
                  </a:lnTo>
                  <a:lnTo>
                    <a:pt x="25301" y="2343742"/>
                  </a:lnTo>
                  <a:lnTo>
                    <a:pt x="28882" y="2254570"/>
                  </a:lnTo>
                  <a:lnTo>
                    <a:pt x="30667" y="2203012"/>
                  </a:lnTo>
                  <a:lnTo>
                    <a:pt x="32039" y="2145147"/>
                  </a:lnTo>
                  <a:lnTo>
                    <a:pt x="32692" y="2079729"/>
                  </a:lnTo>
                  <a:lnTo>
                    <a:pt x="32318" y="2005513"/>
                  </a:lnTo>
                  <a:lnTo>
                    <a:pt x="28975" y="1850058"/>
                  </a:lnTo>
                  <a:lnTo>
                    <a:pt x="27969" y="1780187"/>
                  </a:lnTo>
                  <a:lnTo>
                    <a:pt x="27502" y="1711958"/>
                  </a:lnTo>
                  <a:lnTo>
                    <a:pt x="27481" y="1645691"/>
                  </a:lnTo>
                  <a:lnTo>
                    <a:pt x="27816" y="1581700"/>
                  </a:lnTo>
                  <a:lnTo>
                    <a:pt x="28416" y="1520303"/>
                  </a:lnTo>
                  <a:lnTo>
                    <a:pt x="31626" y="1306999"/>
                  </a:lnTo>
                  <a:lnTo>
                    <a:pt x="32439" y="1224154"/>
                  </a:lnTo>
                  <a:lnTo>
                    <a:pt x="32328" y="1189792"/>
                  </a:lnTo>
                  <a:lnTo>
                    <a:pt x="31748" y="1160561"/>
                  </a:lnTo>
                  <a:lnTo>
                    <a:pt x="30610" y="1136777"/>
                  </a:lnTo>
                  <a:lnTo>
                    <a:pt x="29451" y="1103560"/>
                  </a:lnTo>
                  <a:lnTo>
                    <a:pt x="29964" y="1066682"/>
                  </a:lnTo>
                  <a:lnTo>
                    <a:pt x="31619" y="1025999"/>
                  </a:lnTo>
                  <a:lnTo>
                    <a:pt x="36230" y="932656"/>
                  </a:lnTo>
                  <a:lnTo>
                    <a:pt x="38127" y="879711"/>
                  </a:lnTo>
                  <a:lnTo>
                    <a:pt x="39044" y="822396"/>
                  </a:lnTo>
                  <a:lnTo>
                    <a:pt x="38450" y="760568"/>
                  </a:lnTo>
                  <a:lnTo>
                    <a:pt x="35816" y="694086"/>
                  </a:lnTo>
                  <a:lnTo>
                    <a:pt x="30610" y="622808"/>
                  </a:lnTo>
                  <a:lnTo>
                    <a:pt x="26036" y="564387"/>
                  </a:lnTo>
                  <a:lnTo>
                    <a:pt x="23237" y="511192"/>
                  </a:lnTo>
                  <a:lnTo>
                    <a:pt x="21931" y="462014"/>
                  </a:lnTo>
                  <a:lnTo>
                    <a:pt x="21833" y="415642"/>
                  </a:lnTo>
                  <a:lnTo>
                    <a:pt x="22662" y="370869"/>
                  </a:lnTo>
                  <a:lnTo>
                    <a:pt x="24133" y="326485"/>
                  </a:lnTo>
                  <a:lnTo>
                    <a:pt x="27873" y="234046"/>
                  </a:lnTo>
                  <a:lnTo>
                    <a:pt x="29575" y="183574"/>
                  </a:lnTo>
                  <a:lnTo>
                    <a:pt x="30787" y="128654"/>
                  </a:lnTo>
                  <a:lnTo>
                    <a:pt x="31227" y="68077"/>
                  </a:lnTo>
                  <a:lnTo>
                    <a:pt x="30610" y="635"/>
                  </a:lnTo>
                  <a:lnTo>
                    <a:pt x="22863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18565" y="766826"/>
              <a:ext cx="40640" cy="5411470"/>
            </a:xfrm>
            <a:custGeom>
              <a:avLst/>
              <a:gdLst/>
              <a:ahLst/>
              <a:cxnLst/>
              <a:rect l="l" t="t" r="r" b="b"/>
              <a:pathLst>
                <a:path w="40639" h="5411470">
                  <a:moveTo>
                    <a:pt x="24072" y="508"/>
                  </a:moveTo>
                  <a:lnTo>
                    <a:pt x="28649" y="44885"/>
                  </a:lnTo>
                  <a:lnTo>
                    <a:pt x="32218" y="89371"/>
                  </a:lnTo>
                  <a:lnTo>
                    <a:pt x="34810" y="134414"/>
                  </a:lnTo>
                  <a:lnTo>
                    <a:pt x="36455" y="180461"/>
                  </a:lnTo>
                  <a:lnTo>
                    <a:pt x="37185" y="227961"/>
                  </a:lnTo>
                  <a:lnTo>
                    <a:pt x="37031" y="277363"/>
                  </a:lnTo>
                  <a:lnTo>
                    <a:pt x="36022" y="329114"/>
                  </a:lnTo>
                  <a:lnTo>
                    <a:pt x="34192" y="383662"/>
                  </a:lnTo>
                  <a:lnTo>
                    <a:pt x="31569" y="441457"/>
                  </a:lnTo>
                  <a:lnTo>
                    <a:pt x="28185" y="502947"/>
                  </a:lnTo>
                  <a:lnTo>
                    <a:pt x="24072" y="568578"/>
                  </a:lnTo>
                  <a:lnTo>
                    <a:pt x="21148" y="621140"/>
                  </a:lnTo>
                  <a:lnTo>
                    <a:pt x="19293" y="672405"/>
                  </a:lnTo>
                  <a:lnTo>
                    <a:pt x="18354" y="722682"/>
                  </a:lnTo>
                  <a:lnTo>
                    <a:pt x="18174" y="772281"/>
                  </a:lnTo>
                  <a:lnTo>
                    <a:pt x="18599" y="821511"/>
                  </a:lnTo>
                  <a:lnTo>
                    <a:pt x="19473" y="870680"/>
                  </a:lnTo>
                  <a:lnTo>
                    <a:pt x="20643" y="920099"/>
                  </a:lnTo>
                  <a:lnTo>
                    <a:pt x="21953" y="970075"/>
                  </a:lnTo>
                  <a:lnTo>
                    <a:pt x="23247" y="1020918"/>
                  </a:lnTo>
                  <a:lnTo>
                    <a:pt x="24372" y="1072937"/>
                  </a:lnTo>
                  <a:lnTo>
                    <a:pt x="25172" y="1126441"/>
                  </a:lnTo>
                  <a:lnTo>
                    <a:pt x="25492" y="1181740"/>
                  </a:lnTo>
                  <a:lnTo>
                    <a:pt x="25177" y="1239141"/>
                  </a:lnTo>
                  <a:lnTo>
                    <a:pt x="24072" y="1298956"/>
                  </a:lnTo>
                  <a:lnTo>
                    <a:pt x="22617" y="1365600"/>
                  </a:lnTo>
                  <a:lnTo>
                    <a:pt x="21797" y="1424021"/>
                  </a:lnTo>
                  <a:lnTo>
                    <a:pt x="21500" y="1475876"/>
                  </a:lnTo>
                  <a:lnTo>
                    <a:pt x="21617" y="1522828"/>
                  </a:lnTo>
                  <a:lnTo>
                    <a:pt x="22035" y="1566536"/>
                  </a:lnTo>
                  <a:lnTo>
                    <a:pt x="22643" y="1608661"/>
                  </a:lnTo>
                  <a:lnTo>
                    <a:pt x="23331" y="1650862"/>
                  </a:lnTo>
                  <a:lnTo>
                    <a:pt x="23987" y="1694800"/>
                  </a:lnTo>
                  <a:lnTo>
                    <a:pt x="24501" y="1742136"/>
                  </a:lnTo>
                  <a:lnTo>
                    <a:pt x="24760" y="1794529"/>
                  </a:lnTo>
                  <a:lnTo>
                    <a:pt x="24654" y="1853640"/>
                  </a:lnTo>
                  <a:lnTo>
                    <a:pt x="24072" y="1921128"/>
                  </a:lnTo>
                  <a:lnTo>
                    <a:pt x="23731" y="1996679"/>
                  </a:lnTo>
                  <a:lnTo>
                    <a:pt x="24376" y="2066046"/>
                  </a:lnTo>
                  <a:lnTo>
                    <a:pt x="25700" y="2129698"/>
                  </a:lnTo>
                  <a:lnTo>
                    <a:pt x="27398" y="2188101"/>
                  </a:lnTo>
                  <a:lnTo>
                    <a:pt x="29164" y="2241722"/>
                  </a:lnTo>
                  <a:lnTo>
                    <a:pt x="30693" y="2291029"/>
                  </a:lnTo>
                  <a:lnTo>
                    <a:pt x="31678" y="2336489"/>
                  </a:lnTo>
                  <a:lnTo>
                    <a:pt x="31815" y="2378569"/>
                  </a:lnTo>
                  <a:lnTo>
                    <a:pt x="30796" y="2417736"/>
                  </a:lnTo>
                  <a:lnTo>
                    <a:pt x="28317" y="2454457"/>
                  </a:lnTo>
                  <a:lnTo>
                    <a:pt x="24072" y="2489200"/>
                  </a:lnTo>
                  <a:lnTo>
                    <a:pt x="21162" y="2517730"/>
                  </a:lnTo>
                  <a:lnTo>
                    <a:pt x="19913" y="2552994"/>
                  </a:lnTo>
                  <a:lnTo>
                    <a:pt x="20037" y="2594103"/>
                  </a:lnTo>
                  <a:lnTo>
                    <a:pt x="21246" y="2640167"/>
                  </a:lnTo>
                  <a:lnTo>
                    <a:pt x="23254" y="2690297"/>
                  </a:lnTo>
                  <a:lnTo>
                    <a:pt x="25773" y="2743604"/>
                  </a:lnTo>
                  <a:lnTo>
                    <a:pt x="28516" y="2799198"/>
                  </a:lnTo>
                  <a:lnTo>
                    <a:pt x="31197" y="2856190"/>
                  </a:lnTo>
                  <a:lnTo>
                    <a:pt x="33527" y="2913691"/>
                  </a:lnTo>
                  <a:lnTo>
                    <a:pt x="35220" y="2970812"/>
                  </a:lnTo>
                  <a:lnTo>
                    <a:pt x="35988" y="3026662"/>
                  </a:lnTo>
                  <a:lnTo>
                    <a:pt x="35545" y="3080353"/>
                  </a:lnTo>
                  <a:lnTo>
                    <a:pt x="33602" y="3130995"/>
                  </a:lnTo>
                  <a:lnTo>
                    <a:pt x="29874" y="3177700"/>
                  </a:lnTo>
                  <a:lnTo>
                    <a:pt x="24072" y="3219577"/>
                  </a:lnTo>
                  <a:lnTo>
                    <a:pt x="16861" y="3265565"/>
                  </a:lnTo>
                  <a:lnTo>
                    <a:pt x="11173" y="3313055"/>
                  </a:lnTo>
                  <a:lnTo>
                    <a:pt x="6919" y="3361910"/>
                  </a:lnTo>
                  <a:lnTo>
                    <a:pt x="4013" y="3411997"/>
                  </a:lnTo>
                  <a:lnTo>
                    <a:pt x="2367" y="3463180"/>
                  </a:lnTo>
                  <a:lnTo>
                    <a:pt x="1894" y="3515323"/>
                  </a:lnTo>
                  <a:lnTo>
                    <a:pt x="2505" y="3568291"/>
                  </a:lnTo>
                  <a:lnTo>
                    <a:pt x="4115" y="3621949"/>
                  </a:lnTo>
                  <a:lnTo>
                    <a:pt x="6635" y="3676161"/>
                  </a:lnTo>
                  <a:lnTo>
                    <a:pt x="9978" y="3730793"/>
                  </a:lnTo>
                  <a:lnTo>
                    <a:pt x="14057" y="3785709"/>
                  </a:lnTo>
                  <a:lnTo>
                    <a:pt x="18784" y="3840773"/>
                  </a:lnTo>
                  <a:lnTo>
                    <a:pt x="24072" y="3895852"/>
                  </a:lnTo>
                  <a:lnTo>
                    <a:pt x="29112" y="3951227"/>
                  </a:lnTo>
                  <a:lnTo>
                    <a:pt x="33179" y="4007085"/>
                  </a:lnTo>
                  <a:lnTo>
                    <a:pt x="36308" y="4063142"/>
                  </a:lnTo>
                  <a:lnTo>
                    <a:pt x="38537" y="4119113"/>
                  </a:lnTo>
                  <a:lnTo>
                    <a:pt x="39902" y="4174714"/>
                  </a:lnTo>
                  <a:lnTo>
                    <a:pt x="40438" y="4229662"/>
                  </a:lnTo>
                  <a:lnTo>
                    <a:pt x="40183" y="4283671"/>
                  </a:lnTo>
                  <a:lnTo>
                    <a:pt x="39173" y="4336459"/>
                  </a:lnTo>
                  <a:lnTo>
                    <a:pt x="37445" y="4387741"/>
                  </a:lnTo>
                  <a:lnTo>
                    <a:pt x="35034" y="4437232"/>
                  </a:lnTo>
                  <a:lnTo>
                    <a:pt x="31977" y="4484650"/>
                  </a:lnTo>
                  <a:lnTo>
                    <a:pt x="28311" y="4529709"/>
                  </a:lnTo>
                  <a:lnTo>
                    <a:pt x="24072" y="4572127"/>
                  </a:lnTo>
                  <a:lnTo>
                    <a:pt x="21076" y="4606014"/>
                  </a:lnTo>
                  <a:lnTo>
                    <a:pt x="18926" y="4644600"/>
                  </a:lnTo>
                  <a:lnTo>
                    <a:pt x="17529" y="4687330"/>
                  </a:lnTo>
                  <a:lnTo>
                    <a:pt x="16789" y="4733651"/>
                  </a:lnTo>
                  <a:lnTo>
                    <a:pt x="16613" y="4783010"/>
                  </a:lnTo>
                  <a:lnTo>
                    <a:pt x="16906" y="4834852"/>
                  </a:lnTo>
                  <a:lnTo>
                    <a:pt x="17574" y="4888624"/>
                  </a:lnTo>
                  <a:lnTo>
                    <a:pt x="18522" y="4943773"/>
                  </a:lnTo>
                  <a:lnTo>
                    <a:pt x="19655" y="4999745"/>
                  </a:lnTo>
                  <a:lnTo>
                    <a:pt x="20880" y="5055986"/>
                  </a:lnTo>
                  <a:lnTo>
                    <a:pt x="22102" y="5111942"/>
                  </a:lnTo>
                  <a:lnTo>
                    <a:pt x="23225" y="5167061"/>
                  </a:lnTo>
                  <a:lnTo>
                    <a:pt x="24157" y="5220788"/>
                  </a:lnTo>
                  <a:lnTo>
                    <a:pt x="24802" y="5272569"/>
                  </a:lnTo>
                  <a:lnTo>
                    <a:pt x="25065" y="5321852"/>
                  </a:lnTo>
                  <a:lnTo>
                    <a:pt x="24854" y="5368083"/>
                  </a:lnTo>
                  <a:lnTo>
                    <a:pt x="24072" y="5410708"/>
                  </a:lnTo>
                  <a:lnTo>
                    <a:pt x="17087" y="5411241"/>
                  </a:lnTo>
                  <a:lnTo>
                    <a:pt x="11245" y="5411444"/>
                  </a:lnTo>
                  <a:lnTo>
                    <a:pt x="5784" y="5410708"/>
                  </a:lnTo>
                  <a:lnTo>
                    <a:pt x="8103" y="5342661"/>
                  </a:lnTo>
                  <a:lnTo>
                    <a:pt x="8973" y="5284869"/>
                  </a:lnTo>
                  <a:lnTo>
                    <a:pt x="8724" y="5235008"/>
                  </a:lnTo>
                  <a:lnTo>
                    <a:pt x="7684" y="5190751"/>
                  </a:lnTo>
                  <a:lnTo>
                    <a:pt x="6179" y="5149775"/>
                  </a:lnTo>
                  <a:lnTo>
                    <a:pt x="4539" y="5109756"/>
                  </a:lnTo>
                  <a:lnTo>
                    <a:pt x="3091" y="5068368"/>
                  </a:lnTo>
                  <a:lnTo>
                    <a:pt x="2164" y="5023286"/>
                  </a:lnTo>
                  <a:lnTo>
                    <a:pt x="2085" y="4972187"/>
                  </a:lnTo>
                  <a:lnTo>
                    <a:pt x="3182" y="4912745"/>
                  </a:lnTo>
                  <a:lnTo>
                    <a:pt x="5784" y="4842637"/>
                  </a:lnTo>
                  <a:lnTo>
                    <a:pt x="9107" y="4763564"/>
                  </a:lnTo>
                  <a:lnTo>
                    <a:pt x="11502" y="4693379"/>
                  </a:lnTo>
                  <a:lnTo>
                    <a:pt x="13041" y="4631055"/>
                  </a:lnTo>
                  <a:lnTo>
                    <a:pt x="13794" y="4575565"/>
                  </a:lnTo>
                  <a:lnTo>
                    <a:pt x="13833" y="4525883"/>
                  </a:lnTo>
                  <a:lnTo>
                    <a:pt x="13227" y="4480982"/>
                  </a:lnTo>
                  <a:lnTo>
                    <a:pt x="12049" y="4439837"/>
                  </a:lnTo>
                  <a:lnTo>
                    <a:pt x="10368" y="4401420"/>
                  </a:lnTo>
                  <a:lnTo>
                    <a:pt x="8256" y="4364706"/>
                  </a:lnTo>
                  <a:lnTo>
                    <a:pt x="5784" y="4328668"/>
                  </a:lnTo>
                  <a:lnTo>
                    <a:pt x="4104" y="4298142"/>
                  </a:lnTo>
                  <a:lnTo>
                    <a:pt x="2798" y="4258945"/>
                  </a:lnTo>
                  <a:lnTo>
                    <a:pt x="1839" y="4212411"/>
                  </a:lnTo>
                  <a:lnTo>
                    <a:pt x="1197" y="4159877"/>
                  </a:lnTo>
                  <a:lnTo>
                    <a:pt x="842" y="4102677"/>
                  </a:lnTo>
                  <a:lnTo>
                    <a:pt x="746" y="4042148"/>
                  </a:lnTo>
                  <a:lnTo>
                    <a:pt x="879" y="3979624"/>
                  </a:lnTo>
                  <a:lnTo>
                    <a:pt x="1212" y="3916441"/>
                  </a:lnTo>
                  <a:lnTo>
                    <a:pt x="1716" y="3853935"/>
                  </a:lnTo>
                  <a:lnTo>
                    <a:pt x="2363" y="3793440"/>
                  </a:lnTo>
                  <a:lnTo>
                    <a:pt x="3122" y="3736293"/>
                  </a:lnTo>
                  <a:lnTo>
                    <a:pt x="3965" y="3683829"/>
                  </a:lnTo>
                  <a:lnTo>
                    <a:pt x="4862" y="3637383"/>
                  </a:lnTo>
                  <a:lnTo>
                    <a:pt x="5784" y="3598291"/>
                  </a:lnTo>
                  <a:lnTo>
                    <a:pt x="6420" y="3554362"/>
                  </a:lnTo>
                  <a:lnTo>
                    <a:pt x="6145" y="3511101"/>
                  </a:lnTo>
                  <a:lnTo>
                    <a:pt x="5221" y="3467771"/>
                  </a:lnTo>
                  <a:lnTo>
                    <a:pt x="3909" y="3423635"/>
                  </a:lnTo>
                  <a:lnTo>
                    <a:pt x="2469" y="3377956"/>
                  </a:lnTo>
                  <a:lnTo>
                    <a:pt x="1164" y="3329997"/>
                  </a:lnTo>
                  <a:lnTo>
                    <a:pt x="254" y="3279022"/>
                  </a:lnTo>
                  <a:lnTo>
                    <a:pt x="0" y="3224293"/>
                  </a:lnTo>
                  <a:lnTo>
                    <a:pt x="662" y="3165075"/>
                  </a:lnTo>
                  <a:lnTo>
                    <a:pt x="2504" y="3100629"/>
                  </a:lnTo>
                  <a:lnTo>
                    <a:pt x="5784" y="3030220"/>
                  </a:lnTo>
                  <a:lnTo>
                    <a:pt x="8423" y="2974530"/>
                  </a:lnTo>
                  <a:lnTo>
                    <a:pt x="10023" y="2922634"/>
                  </a:lnTo>
                  <a:lnTo>
                    <a:pt x="10742" y="2873719"/>
                  </a:lnTo>
                  <a:lnTo>
                    <a:pt x="10738" y="2826972"/>
                  </a:lnTo>
                  <a:lnTo>
                    <a:pt x="10170" y="2781580"/>
                  </a:lnTo>
                  <a:lnTo>
                    <a:pt x="9196" y="2736728"/>
                  </a:lnTo>
                  <a:lnTo>
                    <a:pt x="7975" y="2691606"/>
                  </a:lnTo>
                  <a:lnTo>
                    <a:pt x="6664" y="2645398"/>
                  </a:lnTo>
                  <a:lnTo>
                    <a:pt x="5422" y="2597293"/>
                  </a:lnTo>
                  <a:lnTo>
                    <a:pt x="4407" y="2546477"/>
                  </a:lnTo>
                  <a:lnTo>
                    <a:pt x="3777" y="2492137"/>
                  </a:lnTo>
                  <a:lnTo>
                    <a:pt x="3691" y="2433460"/>
                  </a:lnTo>
                  <a:lnTo>
                    <a:pt x="4308" y="2369633"/>
                  </a:lnTo>
                  <a:lnTo>
                    <a:pt x="5784" y="2299843"/>
                  </a:lnTo>
                  <a:lnTo>
                    <a:pt x="7244" y="2234025"/>
                  </a:lnTo>
                  <a:lnTo>
                    <a:pt x="8038" y="2172548"/>
                  </a:lnTo>
                  <a:lnTo>
                    <a:pt x="8271" y="2114856"/>
                  </a:lnTo>
                  <a:lnTo>
                    <a:pt x="8049" y="2060393"/>
                  </a:lnTo>
                  <a:lnTo>
                    <a:pt x="7477" y="2008603"/>
                  </a:lnTo>
                  <a:lnTo>
                    <a:pt x="6662" y="1958930"/>
                  </a:lnTo>
                  <a:lnTo>
                    <a:pt x="5708" y="1910817"/>
                  </a:lnTo>
                  <a:lnTo>
                    <a:pt x="4722" y="1863708"/>
                  </a:lnTo>
                  <a:lnTo>
                    <a:pt x="3809" y="1817048"/>
                  </a:lnTo>
                  <a:lnTo>
                    <a:pt x="3075" y="1770281"/>
                  </a:lnTo>
                  <a:lnTo>
                    <a:pt x="2625" y="1722849"/>
                  </a:lnTo>
                  <a:lnTo>
                    <a:pt x="2565" y="1674198"/>
                  </a:lnTo>
                  <a:lnTo>
                    <a:pt x="3002" y="1623770"/>
                  </a:lnTo>
                  <a:lnTo>
                    <a:pt x="4039" y="1571011"/>
                  </a:lnTo>
                  <a:lnTo>
                    <a:pt x="5784" y="1515364"/>
                  </a:lnTo>
                  <a:lnTo>
                    <a:pt x="8476" y="1446223"/>
                  </a:lnTo>
                  <a:lnTo>
                    <a:pt x="11129" y="1381700"/>
                  </a:lnTo>
                  <a:lnTo>
                    <a:pt x="13606" y="1321351"/>
                  </a:lnTo>
                  <a:lnTo>
                    <a:pt x="15775" y="1264736"/>
                  </a:lnTo>
                  <a:lnTo>
                    <a:pt x="17498" y="1211412"/>
                  </a:lnTo>
                  <a:lnTo>
                    <a:pt x="18643" y="1160938"/>
                  </a:lnTo>
                  <a:lnTo>
                    <a:pt x="19073" y="1112872"/>
                  </a:lnTo>
                  <a:lnTo>
                    <a:pt x="18653" y="1066771"/>
                  </a:lnTo>
                  <a:lnTo>
                    <a:pt x="17250" y="1022195"/>
                  </a:lnTo>
                  <a:lnTo>
                    <a:pt x="14727" y="978700"/>
                  </a:lnTo>
                  <a:lnTo>
                    <a:pt x="10950" y="935846"/>
                  </a:lnTo>
                  <a:lnTo>
                    <a:pt x="5784" y="893190"/>
                  </a:lnTo>
                  <a:lnTo>
                    <a:pt x="2616" y="861472"/>
                  </a:lnTo>
                  <a:lnTo>
                    <a:pt x="855" y="823743"/>
                  </a:lnTo>
                  <a:lnTo>
                    <a:pt x="307" y="780737"/>
                  </a:lnTo>
                  <a:lnTo>
                    <a:pt x="779" y="733186"/>
                  </a:lnTo>
                  <a:lnTo>
                    <a:pt x="2077" y="681823"/>
                  </a:lnTo>
                  <a:lnTo>
                    <a:pt x="4006" y="627379"/>
                  </a:lnTo>
                  <a:lnTo>
                    <a:pt x="6373" y="570589"/>
                  </a:lnTo>
                  <a:lnTo>
                    <a:pt x="8983" y="512184"/>
                  </a:lnTo>
                  <a:lnTo>
                    <a:pt x="11642" y="452897"/>
                  </a:lnTo>
                  <a:lnTo>
                    <a:pt x="14157" y="393461"/>
                  </a:lnTo>
                  <a:lnTo>
                    <a:pt x="16333" y="334608"/>
                  </a:lnTo>
                  <a:lnTo>
                    <a:pt x="17976" y="277071"/>
                  </a:lnTo>
                  <a:lnTo>
                    <a:pt x="18893" y="221583"/>
                  </a:lnTo>
                  <a:lnTo>
                    <a:pt x="18889" y="168875"/>
                  </a:lnTo>
                  <a:lnTo>
                    <a:pt x="17770" y="119681"/>
                  </a:lnTo>
                  <a:lnTo>
                    <a:pt x="15342" y="74734"/>
                  </a:lnTo>
                  <a:lnTo>
                    <a:pt x="11411" y="34765"/>
                  </a:lnTo>
                  <a:lnTo>
                    <a:pt x="5784" y="508"/>
                  </a:lnTo>
                  <a:lnTo>
                    <a:pt x="14801" y="0"/>
                  </a:lnTo>
                  <a:lnTo>
                    <a:pt x="18992" y="635"/>
                  </a:lnTo>
                  <a:lnTo>
                    <a:pt x="24072" y="508"/>
                  </a:lnTo>
                  <a:close/>
                </a:path>
              </a:pathLst>
            </a:custGeom>
            <a:ln w="412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9565" y="3179064"/>
            <a:ext cx="6778010" cy="237463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5919" y="1195220"/>
            <a:ext cx="6533425" cy="15814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94211" y="6464909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640" y="1951126"/>
            <a:ext cx="2541905" cy="310578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14630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70" dirty="0"/>
              <a:t>Outline</a:t>
            </a:r>
            <a:endParaRPr sz="3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53917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Success</a:t>
            </a:r>
            <a:r>
              <a:rPr spc="114" dirty="0"/>
              <a:t> </a:t>
            </a:r>
            <a:r>
              <a:rPr spc="-204" dirty="0"/>
              <a:t>Rate</a:t>
            </a:r>
            <a:r>
              <a:rPr spc="114" dirty="0"/>
              <a:t> </a:t>
            </a:r>
            <a:r>
              <a:rPr spc="-170" dirty="0"/>
              <a:t>vs.</a:t>
            </a:r>
            <a:r>
              <a:rPr spc="114" dirty="0"/>
              <a:t> </a:t>
            </a:r>
            <a:r>
              <a:rPr spc="-10" dirty="0"/>
              <a:t>Orbit</a:t>
            </a:r>
            <a:r>
              <a:rPr spc="120" dirty="0"/>
              <a:t> </a:t>
            </a:r>
            <a:r>
              <a:rPr spc="-185" dirty="0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550285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200" spc="-75" dirty="0">
                <a:latin typeface="Microsoft Sans Serif"/>
                <a:cs typeface="Microsoft Sans Serif"/>
              </a:rPr>
              <a:t>From </a:t>
            </a:r>
            <a:r>
              <a:rPr sz="2200" spc="-35" dirty="0">
                <a:latin typeface="Microsoft Sans Serif"/>
                <a:cs typeface="Microsoft Sans Serif"/>
              </a:rPr>
              <a:t>the </a:t>
            </a:r>
            <a:r>
              <a:rPr sz="2200" dirty="0">
                <a:latin typeface="Microsoft Sans Serif"/>
                <a:cs typeface="Microsoft Sans Serif"/>
              </a:rPr>
              <a:t>plot, </a:t>
            </a:r>
            <a:r>
              <a:rPr sz="2200" spc="-95" dirty="0">
                <a:latin typeface="Microsoft Sans Serif"/>
                <a:cs typeface="Microsoft Sans Serif"/>
              </a:rPr>
              <a:t>we</a:t>
            </a:r>
            <a:r>
              <a:rPr sz="2200" spc="-90" dirty="0">
                <a:latin typeface="Microsoft Sans Serif"/>
                <a:cs typeface="Microsoft Sans Serif"/>
              </a:rPr>
              <a:t> </a:t>
            </a:r>
            <a:r>
              <a:rPr sz="2200" spc="-114" dirty="0">
                <a:latin typeface="Microsoft Sans Serif"/>
                <a:cs typeface="Microsoft Sans Serif"/>
              </a:rPr>
              <a:t>can</a:t>
            </a:r>
            <a:r>
              <a:rPr sz="2200" spc="-110" dirty="0">
                <a:latin typeface="Microsoft Sans Serif"/>
                <a:cs typeface="Microsoft Sans Serif"/>
              </a:rPr>
              <a:t> </a:t>
            </a:r>
            <a:r>
              <a:rPr sz="2200" spc="-135" dirty="0">
                <a:latin typeface="Microsoft Sans Serif"/>
                <a:cs typeface="Microsoft Sans Serif"/>
              </a:rPr>
              <a:t>see </a:t>
            </a:r>
            <a:r>
              <a:rPr sz="2200" spc="-13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tha</a:t>
            </a:r>
            <a:r>
              <a:rPr sz="2200" spc="-5" dirty="0">
                <a:latin typeface="Microsoft Sans Serif"/>
                <a:cs typeface="Microsoft Sans Serif"/>
              </a:rPr>
              <a:t>t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305" dirty="0">
                <a:latin typeface="Microsoft Sans Serif"/>
                <a:cs typeface="Microsoft Sans Serif"/>
              </a:rPr>
              <a:t>E</a:t>
            </a:r>
            <a:r>
              <a:rPr sz="2200" spc="-310" dirty="0">
                <a:latin typeface="Microsoft Sans Serif"/>
                <a:cs typeface="Microsoft Sans Serif"/>
              </a:rPr>
              <a:t>S</a:t>
            </a:r>
            <a:r>
              <a:rPr sz="2200" spc="-5" dirty="0">
                <a:latin typeface="Microsoft Sans Serif"/>
                <a:cs typeface="Microsoft Sans Serif"/>
              </a:rPr>
              <a:t>-</a:t>
            </a:r>
            <a:r>
              <a:rPr sz="2200" spc="-40" dirty="0">
                <a:latin typeface="Microsoft Sans Serif"/>
                <a:cs typeface="Microsoft Sans Serif"/>
              </a:rPr>
              <a:t>L1,</a:t>
            </a:r>
            <a:r>
              <a:rPr sz="2200" spc="85" dirty="0">
                <a:latin typeface="Microsoft Sans Serif"/>
                <a:cs typeface="Microsoft Sans Serif"/>
              </a:rPr>
              <a:t> </a:t>
            </a:r>
            <a:r>
              <a:rPr sz="2200" spc="-235" dirty="0">
                <a:latin typeface="Microsoft Sans Serif"/>
                <a:cs typeface="Microsoft Sans Serif"/>
              </a:rPr>
              <a:t>GEO,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235" dirty="0">
                <a:latin typeface="Microsoft Sans Serif"/>
                <a:cs typeface="Microsoft Sans Serif"/>
              </a:rPr>
              <a:t>H</a:t>
            </a:r>
            <a:r>
              <a:rPr sz="2200" spc="-229" dirty="0">
                <a:latin typeface="Microsoft Sans Serif"/>
                <a:cs typeface="Microsoft Sans Serif"/>
              </a:rPr>
              <a:t>E</a:t>
            </a:r>
            <a:r>
              <a:rPr sz="2200" spc="-220" dirty="0">
                <a:latin typeface="Microsoft Sans Serif"/>
                <a:cs typeface="Microsoft Sans Serif"/>
              </a:rPr>
              <a:t>O</a:t>
            </a:r>
            <a:r>
              <a:rPr sz="2200" spc="-80" dirty="0">
                <a:latin typeface="Microsoft Sans Serif"/>
                <a:cs typeface="Microsoft Sans Serif"/>
              </a:rPr>
              <a:t>,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185" dirty="0">
                <a:latin typeface="Microsoft Sans Serif"/>
                <a:cs typeface="Microsoft Sans Serif"/>
              </a:rPr>
              <a:t>SSO,  </a:t>
            </a:r>
            <a:r>
              <a:rPr sz="2200" spc="-180" dirty="0">
                <a:latin typeface="Microsoft Sans Serif"/>
                <a:cs typeface="Microsoft Sans Serif"/>
              </a:rPr>
              <a:t>VLEO</a:t>
            </a:r>
            <a:r>
              <a:rPr sz="2200" spc="55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had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most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success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2362" y="2275277"/>
            <a:ext cx="6484447" cy="3377291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89030" y="6464909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86482"/>
            <a:ext cx="1021270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LEO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58197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5" dirty="0"/>
              <a:t>Flight</a:t>
            </a:r>
            <a:r>
              <a:rPr sz="3700" spc="140" dirty="0"/>
              <a:t> </a:t>
            </a:r>
            <a:r>
              <a:rPr sz="3700" spc="-120" dirty="0"/>
              <a:t>Number</a:t>
            </a:r>
            <a:r>
              <a:rPr sz="3700" spc="135" dirty="0"/>
              <a:t> </a:t>
            </a:r>
            <a:r>
              <a:rPr sz="3700" spc="-180" dirty="0"/>
              <a:t>vs.</a:t>
            </a:r>
            <a:r>
              <a:rPr sz="3700" spc="125" dirty="0"/>
              <a:t> </a:t>
            </a:r>
            <a:r>
              <a:rPr sz="3700" spc="-10" dirty="0"/>
              <a:t>Orbit</a:t>
            </a:r>
            <a:r>
              <a:rPr sz="3700" spc="130" dirty="0"/>
              <a:t> </a:t>
            </a:r>
            <a:r>
              <a:rPr sz="3700" spc="-190" dirty="0"/>
              <a:t>Type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2644" y="3529584"/>
            <a:ext cx="8263128" cy="210464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21</a:t>
            </a:fld>
            <a:endParaRPr spc="7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74291"/>
            <a:ext cx="1000633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PO,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45313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45" dirty="0"/>
              <a:t>Payload</a:t>
            </a:r>
            <a:r>
              <a:rPr sz="3700" spc="120" dirty="0"/>
              <a:t> </a:t>
            </a:r>
            <a:r>
              <a:rPr sz="3700" spc="-180" dirty="0"/>
              <a:t>vs.</a:t>
            </a:r>
            <a:r>
              <a:rPr sz="3700" spc="120" dirty="0"/>
              <a:t> </a:t>
            </a:r>
            <a:r>
              <a:rPr sz="3700" spc="-10" dirty="0"/>
              <a:t>Orbit</a:t>
            </a:r>
            <a:r>
              <a:rPr sz="3700" spc="135" dirty="0"/>
              <a:t> </a:t>
            </a:r>
            <a:r>
              <a:rPr sz="3700" spc="-190" dirty="0"/>
              <a:t>Type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6047" y="3429000"/>
            <a:ext cx="9083040" cy="2095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22</a:t>
            </a:fld>
            <a:endParaRPr spc="7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56489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Launch</a:t>
            </a:r>
            <a:r>
              <a:rPr spc="114" dirty="0"/>
              <a:t> </a:t>
            </a:r>
            <a:r>
              <a:rPr spc="-240" dirty="0"/>
              <a:t>Success</a:t>
            </a:r>
            <a:r>
              <a:rPr spc="114" dirty="0"/>
              <a:t> </a:t>
            </a:r>
            <a:r>
              <a:rPr spc="-150" dirty="0"/>
              <a:t>Yearly</a:t>
            </a:r>
            <a:r>
              <a:rPr spc="114" dirty="0"/>
              <a:t> </a:t>
            </a:r>
            <a:r>
              <a:rPr spc="-130" dirty="0"/>
              <a:t>Trend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272790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200" spc="-75" dirty="0">
                <a:latin typeface="Microsoft Sans Serif"/>
                <a:cs typeface="Microsoft Sans Serif"/>
              </a:rPr>
              <a:t>From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plot,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95" dirty="0">
                <a:latin typeface="Microsoft Sans Serif"/>
                <a:cs typeface="Microsoft Sans Serif"/>
              </a:rPr>
              <a:t>we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114" dirty="0">
                <a:latin typeface="Microsoft Sans Serif"/>
                <a:cs typeface="Microsoft Sans Serif"/>
              </a:rPr>
              <a:t>can </a:t>
            </a:r>
            <a:r>
              <a:rPr sz="2200" spc="-110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observe </a:t>
            </a:r>
            <a:r>
              <a:rPr sz="2200" spc="-10" dirty="0">
                <a:latin typeface="Microsoft Sans Serif"/>
                <a:cs typeface="Microsoft Sans Serif"/>
              </a:rPr>
              <a:t>that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-12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rate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90" dirty="0">
                <a:latin typeface="Microsoft Sans Serif"/>
                <a:cs typeface="Microsoft Sans Serif"/>
              </a:rPr>
              <a:t>since</a:t>
            </a:r>
            <a:r>
              <a:rPr sz="2200" spc="-85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2013 </a:t>
            </a:r>
            <a:r>
              <a:rPr sz="2200" spc="-10" dirty="0">
                <a:latin typeface="Microsoft Sans Serif"/>
                <a:cs typeface="Microsoft Sans Serif"/>
              </a:rPr>
              <a:t>kept </a:t>
            </a:r>
            <a:r>
              <a:rPr sz="2200" spc="-35" dirty="0">
                <a:latin typeface="Microsoft Sans Serif"/>
                <a:cs typeface="Microsoft Sans Serif"/>
              </a:rPr>
              <a:t>on 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increasing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35" dirty="0">
                <a:latin typeface="Microsoft Sans Serif"/>
                <a:cs typeface="Microsoft Sans Serif"/>
              </a:rPr>
              <a:t>till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2020.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7234" y="2000814"/>
            <a:ext cx="6199708" cy="350006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67385"/>
            <a:ext cx="44913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5" dirty="0"/>
              <a:t>All</a:t>
            </a:r>
            <a:r>
              <a:rPr sz="3700" spc="110" dirty="0"/>
              <a:t> </a:t>
            </a:r>
            <a:r>
              <a:rPr sz="3700" spc="-160" dirty="0"/>
              <a:t>Launch</a:t>
            </a:r>
            <a:r>
              <a:rPr sz="3700" spc="125" dirty="0"/>
              <a:t> </a:t>
            </a:r>
            <a:r>
              <a:rPr sz="3700" spc="-130" dirty="0"/>
              <a:t>Site</a:t>
            </a:r>
            <a:r>
              <a:rPr sz="3700" spc="125" dirty="0"/>
              <a:t> </a:t>
            </a:r>
            <a:r>
              <a:rPr sz="3700" spc="-225" dirty="0"/>
              <a:t>Names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833495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200" spc="-210" dirty="0">
                <a:latin typeface="Microsoft Sans Serif"/>
                <a:cs typeface="Microsoft Sans Serif"/>
              </a:rPr>
              <a:t>We</a:t>
            </a:r>
            <a:r>
              <a:rPr sz="2200" spc="-204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used </a:t>
            </a:r>
            <a:r>
              <a:rPr sz="2200" spc="-35" dirty="0">
                <a:latin typeface="Microsoft Sans Serif"/>
                <a:cs typeface="Microsoft Sans Serif"/>
              </a:rPr>
              <a:t>the </a:t>
            </a:r>
            <a:r>
              <a:rPr sz="2200" spc="-85" dirty="0">
                <a:latin typeface="Microsoft Sans Serif"/>
                <a:cs typeface="Microsoft Sans Serif"/>
              </a:rPr>
              <a:t>key</a:t>
            </a:r>
            <a:r>
              <a:rPr sz="2200" spc="-80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latin typeface="Microsoft Sans Serif"/>
                <a:cs typeface="Microsoft Sans Serif"/>
              </a:rPr>
              <a:t>word 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b="1" spc="-95" dirty="0">
                <a:latin typeface="Arial"/>
                <a:cs typeface="Arial"/>
              </a:rPr>
              <a:t>D</a:t>
            </a:r>
            <a:r>
              <a:rPr sz="2200" b="1" spc="-200" dirty="0">
                <a:latin typeface="Arial"/>
                <a:cs typeface="Arial"/>
              </a:rPr>
              <a:t>IS</a:t>
            </a:r>
            <a:r>
              <a:rPr sz="2200" b="1" spc="-280" dirty="0">
                <a:latin typeface="Arial"/>
                <a:cs typeface="Arial"/>
              </a:rPr>
              <a:t>T</a:t>
            </a:r>
            <a:r>
              <a:rPr sz="2200" b="1" spc="-125" dirty="0">
                <a:latin typeface="Arial"/>
                <a:cs typeface="Arial"/>
              </a:rPr>
              <a:t>I</a:t>
            </a:r>
            <a:r>
              <a:rPr sz="2200" b="1" spc="-175" dirty="0">
                <a:latin typeface="Arial"/>
                <a:cs typeface="Arial"/>
              </a:rPr>
              <a:t>N</a:t>
            </a:r>
            <a:r>
              <a:rPr sz="2200" b="1" spc="-330" dirty="0">
                <a:latin typeface="Arial"/>
                <a:cs typeface="Arial"/>
              </a:rPr>
              <a:t>C</a:t>
            </a:r>
            <a:r>
              <a:rPr sz="2200" b="1" spc="-250" dirty="0">
                <a:latin typeface="Arial"/>
                <a:cs typeface="Arial"/>
              </a:rPr>
              <a:t>T</a:t>
            </a:r>
            <a:r>
              <a:rPr sz="2200" b="1" spc="-5" dirty="0">
                <a:latin typeface="Arial"/>
                <a:cs typeface="Arial"/>
              </a:rPr>
              <a:t> </a:t>
            </a:r>
            <a:r>
              <a:rPr sz="2200" spc="20" dirty="0">
                <a:latin typeface="Microsoft Sans Serif"/>
                <a:cs typeface="Microsoft Sans Serif"/>
              </a:rPr>
              <a:t>t</a:t>
            </a:r>
            <a:r>
              <a:rPr sz="2200" spc="55" dirty="0">
                <a:latin typeface="Microsoft Sans Serif"/>
                <a:cs typeface="Microsoft Sans Serif"/>
              </a:rPr>
              <a:t>o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70" dirty="0">
                <a:latin typeface="Microsoft Sans Serif"/>
                <a:cs typeface="Microsoft Sans Serif"/>
              </a:rPr>
              <a:t>show</a:t>
            </a:r>
            <a:r>
              <a:rPr sz="2200" spc="8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only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uniq</a:t>
            </a:r>
            <a:r>
              <a:rPr sz="2200" spc="-45" dirty="0">
                <a:latin typeface="Microsoft Sans Serif"/>
                <a:cs typeface="Microsoft Sans Serif"/>
              </a:rPr>
              <a:t>u</a:t>
            </a:r>
            <a:r>
              <a:rPr sz="2200" spc="-85" dirty="0">
                <a:latin typeface="Microsoft Sans Serif"/>
                <a:cs typeface="Microsoft Sans Serif"/>
              </a:rPr>
              <a:t>e  </a:t>
            </a:r>
            <a:r>
              <a:rPr sz="2200" spc="-80" dirty="0">
                <a:latin typeface="Microsoft Sans Serif"/>
                <a:cs typeface="Microsoft Sans Serif"/>
              </a:rPr>
              <a:t>launch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sites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from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155" dirty="0">
                <a:latin typeface="Microsoft Sans Serif"/>
                <a:cs typeface="Microsoft Sans Serif"/>
              </a:rPr>
              <a:t>SpaceX </a:t>
            </a:r>
            <a:r>
              <a:rPr sz="2200" spc="-150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5001" y="2326159"/>
            <a:ext cx="6193870" cy="328735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4921377"/>
            <a:ext cx="937641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261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60" dirty="0"/>
              <a:t>Launch</a:t>
            </a:r>
            <a:r>
              <a:rPr sz="3700" spc="135" dirty="0"/>
              <a:t> </a:t>
            </a:r>
            <a:r>
              <a:rPr sz="3700" spc="-130" dirty="0"/>
              <a:t>Site</a:t>
            </a:r>
            <a:r>
              <a:rPr sz="3700" spc="125" dirty="0"/>
              <a:t> </a:t>
            </a:r>
            <a:r>
              <a:rPr sz="3700" spc="-229" dirty="0"/>
              <a:t>Names</a:t>
            </a:r>
            <a:r>
              <a:rPr sz="3700" spc="140" dirty="0"/>
              <a:t> </a:t>
            </a:r>
            <a:r>
              <a:rPr sz="3700" spc="-95" dirty="0"/>
              <a:t>Begin</a:t>
            </a:r>
            <a:r>
              <a:rPr sz="3700" spc="120" dirty="0"/>
              <a:t> </a:t>
            </a:r>
            <a:r>
              <a:rPr sz="3700" dirty="0"/>
              <a:t>with</a:t>
            </a:r>
            <a:r>
              <a:rPr sz="3700" spc="135" dirty="0"/>
              <a:t> </a:t>
            </a:r>
            <a:r>
              <a:rPr sz="3700" spc="-240" dirty="0"/>
              <a:t>'CCA'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155" y="1626107"/>
            <a:ext cx="10027920" cy="290779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25</a:t>
            </a:fld>
            <a:endParaRPr spc="7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05129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8836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95" dirty="0"/>
              <a:t>Total</a:t>
            </a:r>
            <a:r>
              <a:rPr sz="3700" spc="105" dirty="0"/>
              <a:t> </a:t>
            </a:r>
            <a:r>
              <a:rPr sz="3700" spc="-145" dirty="0"/>
              <a:t>Payload</a:t>
            </a:r>
            <a:r>
              <a:rPr sz="3700" spc="125" dirty="0"/>
              <a:t> </a:t>
            </a:r>
            <a:r>
              <a:rPr sz="3700" spc="-229" dirty="0"/>
              <a:t>Mass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9279" y="2833116"/>
            <a:ext cx="7414259" cy="29428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26</a:t>
            </a:fld>
            <a:endParaRPr spc="7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659" y="582929"/>
            <a:ext cx="2753995" cy="160401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z="3700" spc="-125" dirty="0"/>
              <a:t>Average </a:t>
            </a:r>
            <a:r>
              <a:rPr sz="3700" spc="-120" dirty="0"/>
              <a:t> </a:t>
            </a:r>
            <a:r>
              <a:rPr sz="3700" spc="-140" dirty="0"/>
              <a:t>Payload</a:t>
            </a:r>
            <a:r>
              <a:rPr sz="3700" spc="35" dirty="0"/>
              <a:t> </a:t>
            </a:r>
            <a:r>
              <a:rPr sz="3700" spc="-225" dirty="0"/>
              <a:t>Mass </a:t>
            </a:r>
            <a:r>
              <a:rPr sz="3700" spc="-965" dirty="0"/>
              <a:t> </a:t>
            </a:r>
            <a:r>
              <a:rPr sz="3700" spc="-70" dirty="0"/>
              <a:t>by</a:t>
            </a:r>
            <a:r>
              <a:rPr sz="3700" spc="114" dirty="0"/>
              <a:t> </a:t>
            </a:r>
            <a:r>
              <a:rPr sz="3700" spc="-65" dirty="0"/>
              <a:t>F9</a:t>
            </a:r>
            <a:r>
              <a:rPr sz="3700" spc="120" dirty="0"/>
              <a:t> </a:t>
            </a:r>
            <a:r>
              <a:rPr sz="3700" spc="15" dirty="0"/>
              <a:t>v1.1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727659" y="2426335"/>
            <a:ext cx="3180080" cy="115379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calculated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average 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payload </a:t>
            </a:r>
            <a:r>
              <a:rPr sz="2000" spc="-120" dirty="0">
                <a:latin typeface="Microsoft Sans Serif"/>
                <a:cs typeface="Microsoft Sans Serif"/>
              </a:rPr>
              <a:t>mass</a:t>
            </a:r>
            <a:r>
              <a:rPr sz="2000" spc="-114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carried </a:t>
            </a:r>
            <a:r>
              <a:rPr sz="2000" spc="-35" dirty="0">
                <a:latin typeface="Microsoft Sans Serif"/>
                <a:cs typeface="Microsoft Sans Serif"/>
              </a:rPr>
              <a:t>by 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booster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version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F9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v1.1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as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2928.4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39055" y="0"/>
            <a:ext cx="7553325" cy="6858000"/>
            <a:chOff x="4639055" y="0"/>
            <a:chExt cx="7553325" cy="6858000"/>
          </a:xfrm>
        </p:grpSpPr>
        <p:sp>
          <p:nvSpPr>
            <p:cNvPr id="5" name="object 5"/>
            <p:cNvSpPr/>
            <p:nvPr/>
          </p:nvSpPr>
          <p:spPr>
            <a:xfrm>
              <a:off x="4639055" y="0"/>
              <a:ext cx="7553325" cy="6858000"/>
            </a:xfrm>
            <a:custGeom>
              <a:avLst/>
              <a:gdLst/>
              <a:ahLst/>
              <a:cxnLst/>
              <a:rect l="l" t="t" r="r" b="b"/>
              <a:pathLst>
                <a:path w="7553325" h="6858000">
                  <a:moveTo>
                    <a:pt x="75529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552944" y="6858000"/>
                  </a:lnTo>
                  <a:lnTo>
                    <a:pt x="7552944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9679" y="512063"/>
              <a:ext cx="6707124" cy="58643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6583679" y="0"/>
                  </a:moveTo>
                  <a:lnTo>
                    <a:pt x="0" y="0"/>
                  </a:lnTo>
                  <a:lnTo>
                    <a:pt x="0" y="5739384"/>
                  </a:lnTo>
                  <a:lnTo>
                    <a:pt x="6583679" y="5739384"/>
                  </a:lnTo>
                  <a:lnTo>
                    <a:pt x="6583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0" y="5739384"/>
                  </a:moveTo>
                  <a:lnTo>
                    <a:pt x="6583679" y="5739384"/>
                  </a:lnTo>
                  <a:lnTo>
                    <a:pt x="6583679" y="0"/>
                  </a:lnTo>
                  <a:lnTo>
                    <a:pt x="0" y="0"/>
                  </a:lnTo>
                  <a:lnTo>
                    <a:pt x="0" y="5739384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5627" y="2217420"/>
              <a:ext cx="6019800" cy="242011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094211" y="6464909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27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73615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First</a:t>
            </a:r>
            <a:r>
              <a:rPr spc="120" dirty="0"/>
              <a:t> </a:t>
            </a:r>
            <a:r>
              <a:rPr spc="-175" dirty="0"/>
              <a:t>Successful</a:t>
            </a:r>
            <a:r>
              <a:rPr spc="145" dirty="0"/>
              <a:t> </a:t>
            </a:r>
            <a:r>
              <a:rPr spc="-114" dirty="0"/>
              <a:t>Ground</a:t>
            </a:r>
            <a:r>
              <a:rPr spc="125" dirty="0"/>
              <a:t> </a:t>
            </a:r>
            <a:r>
              <a:rPr spc="-70" dirty="0"/>
              <a:t>Landing</a:t>
            </a:r>
            <a:r>
              <a:rPr spc="120" dirty="0"/>
              <a:t> </a:t>
            </a:r>
            <a:r>
              <a:rPr spc="-100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6772" y="1775205"/>
            <a:ext cx="3734435" cy="10407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66700" marR="30480" indent="-229235">
              <a:lnSpc>
                <a:spcPts val="1939"/>
              </a:lnSpc>
              <a:spcBef>
                <a:spcPts val="345"/>
              </a:spcBef>
              <a:buFont typeface="Arial"/>
              <a:buChar char="•"/>
              <a:tabLst>
                <a:tab pos="266700" algn="l"/>
                <a:tab pos="267335" algn="l"/>
              </a:tabLst>
            </a:pPr>
            <a:r>
              <a:rPr sz="1800" spc="-170" dirty="0">
                <a:latin typeface="Microsoft Sans Serif"/>
                <a:cs typeface="Microsoft Sans Serif"/>
              </a:rPr>
              <a:t>We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observed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that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dates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of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first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successful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outcome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on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ground </a:t>
            </a:r>
            <a:r>
              <a:rPr sz="1800" spc="-35" dirty="0">
                <a:latin typeface="Microsoft Sans Serif"/>
                <a:cs typeface="Microsoft Sans Serif"/>
              </a:rPr>
              <a:t>pad </a:t>
            </a:r>
            <a:r>
              <a:rPr sz="1800" spc="-95" dirty="0">
                <a:latin typeface="Microsoft Sans Serif"/>
                <a:cs typeface="Microsoft Sans Serif"/>
              </a:rPr>
              <a:t>was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22</a:t>
            </a:r>
            <a:r>
              <a:rPr sz="1800" spc="60" baseline="25462" dirty="0">
                <a:latin typeface="Microsoft Sans Serif"/>
                <a:cs typeface="Microsoft Sans Serif"/>
              </a:rPr>
              <a:t>nd</a:t>
            </a:r>
            <a:r>
              <a:rPr sz="1800" spc="67" baseline="25462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December 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9102" y="2821661"/>
            <a:ext cx="6229769" cy="207578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972705" y="1321562"/>
                </a:moveTo>
                <a:lnTo>
                  <a:pt x="795185" y="1144028"/>
                </a:lnTo>
                <a:lnTo>
                  <a:pt x="972312" y="967740"/>
                </a:lnTo>
                <a:lnTo>
                  <a:pt x="0" y="0"/>
                </a:lnTo>
                <a:lnTo>
                  <a:pt x="0" y="1935480"/>
                </a:lnTo>
                <a:lnTo>
                  <a:pt x="445681" y="1491894"/>
                </a:lnTo>
                <a:lnTo>
                  <a:pt x="624027" y="1670177"/>
                </a:lnTo>
                <a:lnTo>
                  <a:pt x="97270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pc="-175" dirty="0"/>
              <a:t>Successful</a:t>
            </a:r>
            <a:r>
              <a:rPr spc="155" dirty="0"/>
              <a:t> </a:t>
            </a:r>
            <a:r>
              <a:rPr spc="-80" dirty="0"/>
              <a:t>Drone</a:t>
            </a:r>
            <a:r>
              <a:rPr spc="135" dirty="0"/>
              <a:t> </a:t>
            </a:r>
            <a:r>
              <a:rPr spc="-130" dirty="0"/>
              <a:t>Ship</a:t>
            </a:r>
            <a:r>
              <a:rPr spc="140" dirty="0"/>
              <a:t> </a:t>
            </a:r>
            <a:r>
              <a:rPr spc="-75" dirty="0"/>
              <a:t>Landing</a:t>
            </a:r>
            <a:r>
              <a:rPr spc="130" dirty="0"/>
              <a:t> </a:t>
            </a:r>
            <a:r>
              <a:rPr dirty="0"/>
              <a:t>with</a:t>
            </a:r>
            <a:r>
              <a:rPr spc="130" dirty="0"/>
              <a:t> </a:t>
            </a:r>
            <a:r>
              <a:rPr spc="-140" dirty="0"/>
              <a:t>Payload</a:t>
            </a:r>
            <a:r>
              <a:rPr spc="145" dirty="0"/>
              <a:t> </a:t>
            </a:r>
            <a:r>
              <a:rPr spc="-90" dirty="0"/>
              <a:t>between </a:t>
            </a:r>
            <a:r>
              <a:rPr spc="-940" dirty="0"/>
              <a:t> </a:t>
            </a:r>
            <a:r>
              <a:rPr spc="170" dirty="0"/>
              <a:t>4000</a:t>
            </a:r>
            <a:r>
              <a:rPr spc="125" dirty="0"/>
              <a:t> </a:t>
            </a:r>
            <a:r>
              <a:rPr spc="-100" dirty="0"/>
              <a:t>and</a:t>
            </a:r>
            <a:r>
              <a:rPr spc="130" dirty="0"/>
              <a:t> </a:t>
            </a:r>
            <a:r>
              <a:rPr spc="170" dirty="0"/>
              <a:t>6000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1783079"/>
            <a:ext cx="6252972" cy="42839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623809" y="1770633"/>
            <a:ext cx="3820795" cy="225171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use</a:t>
            </a:r>
            <a:r>
              <a:rPr sz="2000" spc="15" dirty="0">
                <a:latin typeface="Microsoft Sans Serif"/>
                <a:cs typeface="Microsoft Sans Serif"/>
              </a:rPr>
              <a:t>d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b="1" spc="-285" dirty="0">
                <a:latin typeface="Arial"/>
                <a:cs typeface="Arial"/>
              </a:rPr>
              <a:t>W</a:t>
            </a:r>
            <a:r>
              <a:rPr sz="2000" b="1" spc="-145" dirty="0">
                <a:latin typeface="Arial"/>
                <a:cs typeface="Arial"/>
              </a:rPr>
              <a:t>H</a:t>
            </a:r>
            <a:r>
              <a:rPr sz="2000" b="1" spc="-295" dirty="0">
                <a:latin typeface="Arial"/>
                <a:cs typeface="Arial"/>
              </a:rPr>
              <a:t>E</a:t>
            </a:r>
            <a:r>
              <a:rPr sz="2000" b="1" spc="-325" dirty="0">
                <a:latin typeface="Arial"/>
                <a:cs typeface="Arial"/>
              </a:rPr>
              <a:t>R</a:t>
            </a:r>
            <a:r>
              <a:rPr sz="2000" b="1" spc="-275" dirty="0">
                <a:latin typeface="Arial"/>
                <a:cs typeface="Arial"/>
              </a:rPr>
              <a:t>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clause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30" dirty="0">
                <a:latin typeface="Microsoft Sans Serif"/>
                <a:cs typeface="Microsoft Sans Serif"/>
              </a:rPr>
              <a:t>to  </a:t>
            </a:r>
            <a:r>
              <a:rPr sz="2000" spc="10" dirty="0">
                <a:latin typeface="Microsoft Sans Serif"/>
                <a:cs typeface="Microsoft Sans Serif"/>
              </a:rPr>
              <a:t>filter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for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boosters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which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have 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successfully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landed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on</a:t>
            </a:r>
            <a:r>
              <a:rPr sz="2000" spc="8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drone 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ship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applied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b="1" spc="-140" dirty="0">
                <a:latin typeface="Arial"/>
                <a:cs typeface="Arial"/>
              </a:rPr>
              <a:t>AND </a:t>
            </a:r>
            <a:r>
              <a:rPr sz="2000" b="1" spc="-135" dirty="0">
                <a:latin typeface="Arial"/>
                <a:cs typeface="Arial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condition</a:t>
            </a:r>
            <a:r>
              <a:rPr sz="2000" spc="10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13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determine 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successful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with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payload 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20" dirty="0">
                <a:latin typeface="Microsoft Sans Serif"/>
                <a:cs typeface="Microsoft Sans Serif"/>
              </a:rPr>
              <a:t>mass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greater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4000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15" dirty="0">
                <a:latin typeface="Microsoft Sans Serif"/>
                <a:cs typeface="Microsoft Sans Serif"/>
              </a:rPr>
              <a:t>but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less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387795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314472"/>
            <a:ext cx="5253355" cy="475551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1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8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0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8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1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38728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55" dirty="0"/>
              <a:t>Executive</a:t>
            </a:r>
            <a:r>
              <a:rPr sz="3700" spc="114" dirty="0"/>
              <a:t> </a:t>
            </a:r>
            <a:r>
              <a:rPr sz="3700" spc="-204" dirty="0"/>
              <a:t>Summary</a:t>
            </a:r>
            <a:endParaRPr sz="3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972705" y="1321562"/>
                </a:moveTo>
                <a:lnTo>
                  <a:pt x="795185" y="1144028"/>
                </a:lnTo>
                <a:lnTo>
                  <a:pt x="972312" y="967740"/>
                </a:lnTo>
                <a:lnTo>
                  <a:pt x="0" y="0"/>
                </a:lnTo>
                <a:lnTo>
                  <a:pt x="0" y="1935480"/>
                </a:lnTo>
                <a:lnTo>
                  <a:pt x="445681" y="1491894"/>
                </a:lnTo>
                <a:lnTo>
                  <a:pt x="624027" y="1670177"/>
                </a:lnTo>
                <a:lnTo>
                  <a:pt x="97270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pc="-90" dirty="0"/>
              <a:t>Total</a:t>
            </a:r>
            <a:r>
              <a:rPr spc="114" dirty="0"/>
              <a:t> </a:t>
            </a:r>
            <a:r>
              <a:rPr spc="-110" dirty="0"/>
              <a:t>Number</a:t>
            </a:r>
            <a:r>
              <a:rPr spc="125" dirty="0"/>
              <a:t> </a:t>
            </a:r>
            <a:r>
              <a:rPr dirty="0"/>
              <a:t>of</a:t>
            </a:r>
            <a:r>
              <a:rPr spc="125" dirty="0"/>
              <a:t> </a:t>
            </a:r>
            <a:r>
              <a:rPr spc="-175" dirty="0"/>
              <a:t>Successful</a:t>
            </a:r>
            <a:r>
              <a:rPr spc="150" dirty="0"/>
              <a:t> </a:t>
            </a:r>
            <a:r>
              <a:rPr spc="-105" dirty="0"/>
              <a:t>and</a:t>
            </a:r>
            <a:r>
              <a:rPr spc="120" dirty="0"/>
              <a:t> </a:t>
            </a:r>
            <a:r>
              <a:rPr spc="-100" dirty="0"/>
              <a:t>Failure</a:t>
            </a:r>
            <a:r>
              <a:rPr spc="70" dirty="0"/>
              <a:t> </a:t>
            </a:r>
            <a:r>
              <a:rPr spc="-100" dirty="0"/>
              <a:t>Mission </a:t>
            </a:r>
            <a:r>
              <a:rPr spc="-940" dirty="0"/>
              <a:t> </a:t>
            </a:r>
            <a:r>
              <a:rPr spc="-140" dirty="0"/>
              <a:t>Outcomes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3809" y="1770633"/>
            <a:ext cx="3836035" cy="8794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110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</a:t>
            </a:r>
            <a:r>
              <a:rPr sz="2000" spc="9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wildcard</a:t>
            </a:r>
            <a:r>
              <a:rPr sz="2000" spc="9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like</a:t>
            </a:r>
            <a:r>
              <a:rPr sz="2000" spc="100" dirty="0">
                <a:latin typeface="Microsoft Sans Serif"/>
                <a:cs typeface="Microsoft Sans Serif"/>
              </a:rPr>
              <a:t> </a:t>
            </a:r>
            <a:r>
              <a:rPr sz="2000" spc="15" dirty="0">
                <a:latin typeface="Microsoft Sans Serif"/>
                <a:cs typeface="Microsoft Sans Serif"/>
              </a:rPr>
              <a:t>‘%’</a:t>
            </a:r>
            <a:r>
              <a:rPr sz="2000" spc="120" dirty="0">
                <a:latin typeface="Microsoft Sans Serif"/>
                <a:cs typeface="Microsoft Sans Serif"/>
              </a:rPr>
              <a:t> </a:t>
            </a:r>
            <a:r>
              <a:rPr sz="2000" spc="35" dirty="0">
                <a:latin typeface="Microsoft Sans Serif"/>
                <a:cs typeface="Microsoft Sans Serif"/>
              </a:rPr>
              <a:t>to 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filter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for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b="1" spc="-285" dirty="0">
                <a:latin typeface="Arial"/>
                <a:cs typeface="Arial"/>
              </a:rPr>
              <a:t>W</a:t>
            </a:r>
            <a:r>
              <a:rPr sz="2000" b="1" spc="-145" dirty="0">
                <a:latin typeface="Arial"/>
                <a:cs typeface="Arial"/>
              </a:rPr>
              <a:t>H</a:t>
            </a:r>
            <a:r>
              <a:rPr sz="2000" b="1" spc="-295" dirty="0">
                <a:latin typeface="Arial"/>
                <a:cs typeface="Arial"/>
              </a:rPr>
              <a:t>E</a:t>
            </a:r>
            <a:r>
              <a:rPr sz="2000" b="1" spc="-325" dirty="0">
                <a:latin typeface="Arial"/>
                <a:cs typeface="Arial"/>
              </a:rPr>
              <a:t>R</a:t>
            </a:r>
            <a:r>
              <a:rPr sz="2000" b="1" spc="-275" dirty="0">
                <a:latin typeface="Arial"/>
                <a:cs typeface="Arial"/>
              </a:rPr>
              <a:t>E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M</a:t>
            </a:r>
            <a:r>
              <a:rPr sz="2000" spc="-3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ssi</a:t>
            </a:r>
            <a:r>
              <a:rPr sz="2000" spc="-85" dirty="0">
                <a:latin typeface="Microsoft Sans Serif"/>
                <a:cs typeface="Microsoft Sans Serif"/>
              </a:rPr>
              <a:t>o</a:t>
            </a:r>
            <a:r>
              <a:rPr sz="2000" spc="-90" dirty="0">
                <a:latin typeface="Microsoft Sans Serif"/>
                <a:cs typeface="Microsoft Sans Serif"/>
              </a:rPr>
              <a:t>n</a:t>
            </a:r>
            <a:r>
              <a:rPr sz="2000" spc="-114" dirty="0">
                <a:latin typeface="Microsoft Sans Serif"/>
                <a:cs typeface="Microsoft Sans Serif"/>
              </a:rPr>
              <a:t>O</a:t>
            </a:r>
            <a:r>
              <a:rPr sz="2000" spc="-45" dirty="0">
                <a:latin typeface="Microsoft Sans Serif"/>
                <a:cs typeface="Microsoft Sans Serif"/>
              </a:rPr>
              <a:t>utcome  </a:t>
            </a:r>
            <a:r>
              <a:rPr sz="2000" spc="-100" dirty="0">
                <a:latin typeface="Microsoft Sans Serif"/>
                <a:cs typeface="Microsoft Sans Serif"/>
              </a:rPr>
              <a:t>was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a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success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or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a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1456944"/>
            <a:ext cx="5109972" cy="463448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30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54040" cy="6858000"/>
          </a:xfrm>
          <a:custGeom>
            <a:avLst/>
            <a:gdLst/>
            <a:ahLst/>
            <a:cxnLst/>
            <a:rect l="l" t="t" r="r" b="b"/>
            <a:pathLst>
              <a:path w="5654040" h="6858000">
                <a:moveTo>
                  <a:pt x="5163820" y="0"/>
                </a:moveTo>
                <a:lnTo>
                  <a:pt x="0" y="0"/>
                </a:lnTo>
                <a:lnTo>
                  <a:pt x="0" y="6857999"/>
                </a:lnTo>
                <a:lnTo>
                  <a:pt x="5654040" y="6857997"/>
                </a:lnTo>
                <a:lnTo>
                  <a:pt x="4722241" y="6857997"/>
                </a:lnTo>
                <a:lnTo>
                  <a:pt x="4704588" y="6843646"/>
                </a:lnTo>
                <a:lnTo>
                  <a:pt x="4700006" y="6838021"/>
                </a:lnTo>
                <a:lnTo>
                  <a:pt x="4697555" y="6831944"/>
                </a:lnTo>
                <a:lnTo>
                  <a:pt x="4697890" y="6825243"/>
                </a:lnTo>
                <a:lnTo>
                  <a:pt x="4701667" y="6817744"/>
                </a:lnTo>
                <a:lnTo>
                  <a:pt x="4693068" y="6793453"/>
                </a:lnTo>
                <a:lnTo>
                  <a:pt x="4691078" y="6784271"/>
                </a:lnTo>
                <a:lnTo>
                  <a:pt x="4694826" y="6777285"/>
                </a:lnTo>
                <a:lnTo>
                  <a:pt x="4703445" y="6759581"/>
                </a:lnTo>
                <a:lnTo>
                  <a:pt x="4700244" y="6742570"/>
                </a:lnTo>
                <a:lnTo>
                  <a:pt x="4696126" y="6730314"/>
                </a:lnTo>
                <a:lnTo>
                  <a:pt x="4692747" y="6719121"/>
                </a:lnTo>
                <a:lnTo>
                  <a:pt x="4691761" y="6705295"/>
                </a:lnTo>
                <a:lnTo>
                  <a:pt x="4689034" y="6686648"/>
                </a:lnTo>
                <a:lnTo>
                  <a:pt x="4687760" y="6672630"/>
                </a:lnTo>
                <a:lnTo>
                  <a:pt x="4685438" y="6658860"/>
                </a:lnTo>
                <a:lnTo>
                  <a:pt x="4679569" y="6640957"/>
                </a:lnTo>
                <a:lnTo>
                  <a:pt x="4673538" y="6609607"/>
                </a:lnTo>
                <a:lnTo>
                  <a:pt x="4672472" y="6585858"/>
                </a:lnTo>
                <a:lnTo>
                  <a:pt x="4675378" y="6541312"/>
                </a:lnTo>
                <a:lnTo>
                  <a:pt x="4672641" y="6500712"/>
                </a:lnTo>
                <a:lnTo>
                  <a:pt x="4666916" y="6456632"/>
                </a:lnTo>
                <a:lnTo>
                  <a:pt x="4653407" y="6370256"/>
                </a:lnTo>
                <a:lnTo>
                  <a:pt x="4646072" y="6331777"/>
                </a:lnTo>
                <a:lnTo>
                  <a:pt x="4637595" y="6295085"/>
                </a:lnTo>
                <a:lnTo>
                  <a:pt x="4631118" y="6259649"/>
                </a:lnTo>
                <a:lnTo>
                  <a:pt x="4629785" y="6224943"/>
                </a:lnTo>
                <a:lnTo>
                  <a:pt x="4626102" y="6089688"/>
                </a:lnTo>
                <a:lnTo>
                  <a:pt x="4620962" y="6050534"/>
                </a:lnTo>
                <a:lnTo>
                  <a:pt x="4615275" y="6018871"/>
                </a:lnTo>
                <a:lnTo>
                  <a:pt x="4614779" y="5993692"/>
                </a:lnTo>
                <a:lnTo>
                  <a:pt x="4625213" y="5973991"/>
                </a:lnTo>
                <a:lnTo>
                  <a:pt x="4622139" y="5956603"/>
                </a:lnTo>
                <a:lnTo>
                  <a:pt x="4625768" y="5950172"/>
                </a:lnTo>
                <a:lnTo>
                  <a:pt x="4630231" y="5947112"/>
                </a:lnTo>
                <a:lnTo>
                  <a:pt x="4629658" y="5939840"/>
                </a:lnTo>
                <a:lnTo>
                  <a:pt x="4610354" y="5906465"/>
                </a:lnTo>
                <a:lnTo>
                  <a:pt x="4606036" y="5862701"/>
                </a:lnTo>
                <a:lnTo>
                  <a:pt x="4605928" y="5850711"/>
                </a:lnTo>
                <a:lnTo>
                  <a:pt x="4606321" y="5845257"/>
                </a:lnTo>
                <a:lnTo>
                  <a:pt x="4607429" y="5838680"/>
                </a:lnTo>
                <a:lnTo>
                  <a:pt x="4609465" y="5823318"/>
                </a:lnTo>
                <a:lnTo>
                  <a:pt x="4608322" y="5769229"/>
                </a:lnTo>
                <a:lnTo>
                  <a:pt x="4612364" y="5744365"/>
                </a:lnTo>
                <a:lnTo>
                  <a:pt x="4618448" y="5691372"/>
                </a:lnTo>
                <a:lnTo>
                  <a:pt x="4622419" y="5667895"/>
                </a:lnTo>
                <a:lnTo>
                  <a:pt x="4620978" y="5651512"/>
                </a:lnTo>
                <a:lnTo>
                  <a:pt x="4626705" y="5633042"/>
                </a:lnTo>
                <a:lnTo>
                  <a:pt x="4634384" y="5613669"/>
                </a:lnTo>
                <a:lnTo>
                  <a:pt x="4638802" y="5594578"/>
                </a:lnTo>
                <a:lnTo>
                  <a:pt x="4634408" y="5552032"/>
                </a:lnTo>
                <a:lnTo>
                  <a:pt x="4634611" y="5527767"/>
                </a:lnTo>
                <a:lnTo>
                  <a:pt x="4636051" y="5504306"/>
                </a:lnTo>
                <a:lnTo>
                  <a:pt x="4635373" y="5464175"/>
                </a:lnTo>
                <a:lnTo>
                  <a:pt x="4630517" y="5412934"/>
                </a:lnTo>
                <a:lnTo>
                  <a:pt x="4626149" y="5358955"/>
                </a:lnTo>
                <a:lnTo>
                  <a:pt x="4619498" y="5269738"/>
                </a:lnTo>
                <a:lnTo>
                  <a:pt x="4616989" y="5242941"/>
                </a:lnTo>
                <a:lnTo>
                  <a:pt x="4614957" y="5225097"/>
                </a:lnTo>
                <a:lnTo>
                  <a:pt x="4614211" y="5214874"/>
                </a:lnTo>
                <a:lnTo>
                  <a:pt x="4615561" y="5210937"/>
                </a:lnTo>
                <a:lnTo>
                  <a:pt x="4599741" y="5178859"/>
                </a:lnTo>
                <a:lnTo>
                  <a:pt x="4599400" y="5153961"/>
                </a:lnTo>
                <a:lnTo>
                  <a:pt x="4604059" y="5132659"/>
                </a:lnTo>
                <a:lnTo>
                  <a:pt x="4603242" y="5111369"/>
                </a:lnTo>
                <a:lnTo>
                  <a:pt x="4606768" y="5074626"/>
                </a:lnTo>
                <a:lnTo>
                  <a:pt x="4609544" y="5048027"/>
                </a:lnTo>
                <a:lnTo>
                  <a:pt x="4611010" y="5027572"/>
                </a:lnTo>
                <a:lnTo>
                  <a:pt x="4610608" y="5009261"/>
                </a:lnTo>
                <a:lnTo>
                  <a:pt x="4623677" y="4989258"/>
                </a:lnTo>
                <a:lnTo>
                  <a:pt x="4640008" y="4968970"/>
                </a:lnTo>
                <a:lnTo>
                  <a:pt x="4649862" y="4947967"/>
                </a:lnTo>
                <a:lnTo>
                  <a:pt x="4643501" y="4925822"/>
                </a:lnTo>
                <a:lnTo>
                  <a:pt x="4653420" y="4922055"/>
                </a:lnTo>
                <a:lnTo>
                  <a:pt x="4651613" y="4907788"/>
                </a:lnTo>
                <a:lnTo>
                  <a:pt x="4649019" y="4890567"/>
                </a:lnTo>
                <a:lnTo>
                  <a:pt x="4656582" y="4877943"/>
                </a:lnTo>
                <a:lnTo>
                  <a:pt x="4666162" y="4871809"/>
                </a:lnTo>
                <a:lnTo>
                  <a:pt x="4669790" y="4863544"/>
                </a:lnTo>
                <a:lnTo>
                  <a:pt x="4670655" y="4854065"/>
                </a:lnTo>
                <a:lnTo>
                  <a:pt x="4671949" y="4844288"/>
                </a:lnTo>
                <a:lnTo>
                  <a:pt x="4683500" y="4824585"/>
                </a:lnTo>
                <a:lnTo>
                  <a:pt x="4691776" y="4791440"/>
                </a:lnTo>
                <a:lnTo>
                  <a:pt x="4695219" y="4756937"/>
                </a:lnTo>
                <a:lnTo>
                  <a:pt x="4692269" y="4733163"/>
                </a:lnTo>
                <a:lnTo>
                  <a:pt x="4697483" y="4698882"/>
                </a:lnTo>
                <a:lnTo>
                  <a:pt x="4702175" y="4673139"/>
                </a:lnTo>
                <a:lnTo>
                  <a:pt x="4704199" y="4650420"/>
                </a:lnTo>
                <a:lnTo>
                  <a:pt x="4701413" y="4625213"/>
                </a:lnTo>
                <a:lnTo>
                  <a:pt x="4700222" y="4600203"/>
                </a:lnTo>
                <a:lnTo>
                  <a:pt x="4702651" y="4579064"/>
                </a:lnTo>
                <a:lnTo>
                  <a:pt x="4707985" y="4559472"/>
                </a:lnTo>
                <a:lnTo>
                  <a:pt x="4715510" y="4539107"/>
                </a:lnTo>
                <a:lnTo>
                  <a:pt x="4716018" y="4488561"/>
                </a:lnTo>
                <a:lnTo>
                  <a:pt x="4716601" y="4473672"/>
                </a:lnTo>
                <a:lnTo>
                  <a:pt x="4718780" y="4453937"/>
                </a:lnTo>
                <a:lnTo>
                  <a:pt x="4721482" y="4432178"/>
                </a:lnTo>
                <a:lnTo>
                  <a:pt x="4723638" y="4411218"/>
                </a:lnTo>
                <a:lnTo>
                  <a:pt x="4714345" y="4362126"/>
                </a:lnTo>
                <a:lnTo>
                  <a:pt x="4717780" y="4313475"/>
                </a:lnTo>
                <a:lnTo>
                  <a:pt x="4723477" y="4265753"/>
                </a:lnTo>
                <a:lnTo>
                  <a:pt x="4720971" y="4219448"/>
                </a:lnTo>
                <a:lnTo>
                  <a:pt x="4722780" y="4192242"/>
                </a:lnTo>
                <a:lnTo>
                  <a:pt x="4723681" y="4174504"/>
                </a:lnTo>
                <a:lnTo>
                  <a:pt x="4727399" y="4153236"/>
                </a:lnTo>
                <a:lnTo>
                  <a:pt x="4737657" y="4115442"/>
                </a:lnTo>
                <a:lnTo>
                  <a:pt x="4758182" y="4048125"/>
                </a:lnTo>
                <a:lnTo>
                  <a:pt x="4760525" y="4011412"/>
                </a:lnTo>
                <a:lnTo>
                  <a:pt x="4768072" y="3960828"/>
                </a:lnTo>
                <a:lnTo>
                  <a:pt x="4771880" y="3911411"/>
                </a:lnTo>
                <a:lnTo>
                  <a:pt x="4763008" y="3878199"/>
                </a:lnTo>
                <a:lnTo>
                  <a:pt x="4759672" y="3847988"/>
                </a:lnTo>
                <a:lnTo>
                  <a:pt x="4759372" y="3831971"/>
                </a:lnTo>
                <a:lnTo>
                  <a:pt x="4756096" y="3814048"/>
                </a:lnTo>
                <a:lnTo>
                  <a:pt x="4743831" y="3778123"/>
                </a:lnTo>
                <a:lnTo>
                  <a:pt x="4743116" y="3761944"/>
                </a:lnTo>
                <a:lnTo>
                  <a:pt x="4738401" y="3742515"/>
                </a:lnTo>
                <a:lnTo>
                  <a:pt x="4732972" y="3723205"/>
                </a:lnTo>
                <a:lnTo>
                  <a:pt x="4730115" y="3707383"/>
                </a:lnTo>
                <a:lnTo>
                  <a:pt x="4728706" y="3693925"/>
                </a:lnTo>
                <a:lnTo>
                  <a:pt x="4728178" y="3682111"/>
                </a:lnTo>
                <a:lnTo>
                  <a:pt x="4727956" y="3664585"/>
                </a:lnTo>
                <a:lnTo>
                  <a:pt x="4722749" y="3653028"/>
                </a:lnTo>
                <a:lnTo>
                  <a:pt x="4715637" y="3641217"/>
                </a:lnTo>
                <a:lnTo>
                  <a:pt x="4715637" y="3606038"/>
                </a:lnTo>
                <a:lnTo>
                  <a:pt x="4723130" y="3597275"/>
                </a:lnTo>
                <a:lnTo>
                  <a:pt x="4720336" y="3586353"/>
                </a:lnTo>
                <a:lnTo>
                  <a:pt x="4722749" y="3569716"/>
                </a:lnTo>
                <a:lnTo>
                  <a:pt x="4718685" y="3552190"/>
                </a:lnTo>
                <a:lnTo>
                  <a:pt x="4711573" y="3542029"/>
                </a:lnTo>
                <a:lnTo>
                  <a:pt x="4702556" y="3531235"/>
                </a:lnTo>
                <a:lnTo>
                  <a:pt x="4696206" y="3496437"/>
                </a:lnTo>
                <a:lnTo>
                  <a:pt x="4702175" y="3486912"/>
                </a:lnTo>
                <a:lnTo>
                  <a:pt x="4697476" y="3476371"/>
                </a:lnTo>
                <a:lnTo>
                  <a:pt x="4696825" y="3465256"/>
                </a:lnTo>
                <a:lnTo>
                  <a:pt x="4695825" y="3424554"/>
                </a:lnTo>
                <a:lnTo>
                  <a:pt x="4694047" y="3419855"/>
                </a:lnTo>
                <a:lnTo>
                  <a:pt x="4695571" y="3415157"/>
                </a:lnTo>
                <a:lnTo>
                  <a:pt x="4692142" y="3409823"/>
                </a:lnTo>
                <a:lnTo>
                  <a:pt x="4693793" y="3407029"/>
                </a:lnTo>
                <a:lnTo>
                  <a:pt x="4681474" y="3378962"/>
                </a:lnTo>
                <a:lnTo>
                  <a:pt x="4676140" y="3362960"/>
                </a:lnTo>
                <a:lnTo>
                  <a:pt x="4660265" y="3332099"/>
                </a:lnTo>
                <a:lnTo>
                  <a:pt x="4662297" y="3325622"/>
                </a:lnTo>
                <a:lnTo>
                  <a:pt x="4646168" y="3278124"/>
                </a:lnTo>
                <a:lnTo>
                  <a:pt x="4648327" y="3277235"/>
                </a:lnTo>
                <a:lnTo>
                  <a:pt x="4654169" y="3262629"/>
                </a:lnTo>
                <a:lnTo>
                  <a:pt x="4653026" y="3258692"/>
                </a:lnTo>
                <a:lnTo>
                  <a:pt x="4650593" y="3233951"/>
                </a:lnTo>
                <a:lnTo>
                  <a:pt x="4654518" y="3222497"/>
                </a:lnTo>
                <a:lnTo>
                  <a:pt x="4654490" y="3209615"/>
                </a:lnTo>
                <a:lnTo>
                  <a:pt x="4640199" y="3180588"/>
                </a:lnTo>
                <a:lnTo>
                  <a:pt x="4644485" y="3174103"/>
                </a:lnTo>
                <a:lnTo>
                  <a:pt x="4645723" y="3167475"/>
                </a:lnTo>
                <a:lnTo>
                  <a:pt x="4644199" y="3160228"/>
                </a:lnTo>
                <a:lnTo>
                  <a:pt x="4640199" y="3151886"/>
                </a:lnTo>
                <a:lnTo>
                  <a:pt x="4640589" y="3137275"/>
                </a:lnTo>
                <a:lnTo>
                  <a:pt x="4645040" y="3126724"/>
                </a:lnTo>
                <a:lnTo>
                  <a:pt x="4647039" y="3116720"/>
                </a:lnTo>
                <a:lnTo>
                  <a:pt x="4640072" y="3103753"/>
                </a:lnTo>
                <a:lnTo>
                  <a:pt x="4645247" y="3097224"/>
                </a:lnTo>
                <a:lnTo>
                  <a:pt x="4644993" y="3082099"/>
                </a:lnTo>
                <a:lnTo>
                  <a:pt x="4645072" y="3068212"/>
                </a:lnTo>
                <a:lnTo>
                  <a:pt x="4651248" y="3065399"/>
                </a:lnTo>
                <a:lnTo>
                  <a:pt x="4648160" y="3054244"/>
                </a:lnTo>
                <a:lnTo>
                  <a:pt x="4642453" y="3042269"/>
                </a:lnTo>
                <a:lnTo>
                  <a:pt x="4636031" y="3030555"/>
                </a:lnTo>
                <a:lnTo>
                  <a:pt x="4630801" y="3020187"/>
                </a:lnTo>
                <a:lnTo>
                  <a:pt x="4627407" y="3009606"/>
                </a:lnTo>
                <a:lnTo>
                  <a:pt x="4619049" y="2997398"/>
                </a:lnTo>
                <a:lnTo>
                  <a:pt x="4619371" y="2991104"/>
                </a:lnTo>
                <a:lnTo>
                  <a:pt x="4620895" y="2987802"/>
                </a:lnTo>
                <a:lnTo>
                  <a:pt x="4624197" y="2983484"/>
                </a:lnTo>
                <a:lnTo>
                  <a:pt x="4630547" y="2977261"/>
                </a:lnTo>
                <a:lnTo>
                  <a:pt x="4625905" y="2962288"/>
                </a:lnTo>
                <a:lnTo>
                  <a:pt x="4626752" y="2949019"/>
                </a:lnTo>
                <a:lnTo>
                  <a:pt x="4629814" y="2933487"/>
                </a:lnTo>
                <a:lnTo>
                  <a:pt x="4631817" y="2911729"/>
                </a:lnTo>
                <a:lnTo>
                  <a:pt x="4630491" y="2890170"/>
                </a:lnTo>
                <a:lnTo>
                  <a:pt x="4624705" y="2825877"/>
                </a:lnTo>
                <a:lnTo>
                  <a:pt x="4624705" y="2804160"/>
                </a:lnTo>
                <a:lnTo>
                  <a:pt x="4617974" y="2790190"/>
                </a:lnTo>
                <a:lnTo>
                  <a:pt x="4613275" y="2760217"/>
                </a:lnTo>
                <a:lnTo>
                  <a:pt x="4619498" y="2751074"/>
                </a:lnTo>
                <a:lnTo>
                  <a:pt x="4615434" y="2740279"/>
                </a:lnTo>
                <a:lnTo>
                  <a:pt x="4619117" y="2726436"/>
                </a:lnTo>
                <a:lnTo>
                  <a:pt x="4615180" y="2725039"/>
                </a:lnTo>
                <a:lnTo>
                  <a:pt x="4608068" y="2715895"/>
                </a:lnTo>
                <a:lnTo>
                  <a:pt x="4621911" y="2665603"/>
                </a:lnTo>
                <a:lnTo>
                  <a:pt x="4626737" y="2635377"/>
                </a:lnTo>
                <a:lnTo>
                  <a:pt x="4626864" y="2606040"/>
                </a:lnTo>
                <a:lnTo>
                  <a:pt x="4633087" y="2596515"/>
                </a:lnTo>
                <a:lnTo>
                  <a:pt x="4634144" y="2585321"/>
                </a:lnTo>
                <a:lnTo>
                  <a:pt x="4633261" y="2573448"/>
                </a:lnTo>
                <a:lnTo>
                  <a:pt x="4632069" y="2561457"/>
                </a:lnTo>
                <a:lnTo>
                  <a:pt x="4632198" y="2549905"/>
                </a:lnTo>
                <a:lnTo>
                  <a:pt x="4648073" y="2496439"/>
                </a:lnTo>
                <a:lnTo>
                  <a:pt x="4649622" y="2487505"/>
                </a:lnTo>
                <a:lnTo>
                  <a:pt x="4656627" y="2454826"/>
                </a:lnTo>
                <a:lnTo>
                  <a:pt x="4658106" y="2445892"/>
                </a:lnTo>
                <a:lnTo>
                  <a:pt x="4657228" y="2438939"/>
                </a:lnTo>
                <a:lnTo>
                  <a:pt x="4658141" y="2416032"/>
                </a:lnTo>
                <a:lnTo>
                  <a:pt x="4657979" y="2408936"/>
                </a:lnTo>
                <a:lnTo>
                  <a:pt x="4673576" y="2395970"/>
                </a:lnTo>
                <a:lnTo>
                  <a:pt x="4677410" y="2369312"/>
                </a:lnTo>
                <a:lnTo>
                  <a:pt x="4680196" y="2344177"/>
                </a:lnTo>
                <a:lnTo>
                  <a:pt x="4692650" y="2335784"/>
                </a:lnTo>
                <a:lnTo>
                  <a:pt x="4705490" y="2312866"/>
                </a:lnTo>
                <a:lnTo>
                  <a:pt x="4717367" y="2295985"/>
                </a:lnTo>
                <a:lnTo>
                  <a:pt x="4727457" y="2280080"/>
                </a:lnTo>
                <a:lnTo>
                  <a:pt x="4734941" y="2260091"/>
                </a:lnTo>
                <a:lnTo>
                  <a:pt x="4736625" y="2238386"/>
                </a:lnTo>
                <a:lnTo>
                  <a:pt x="4736131" y="2223611"/>
                </a:lnTo>
                <a:lnTo>
                  <a:pt x="4736280" y="2210407"/>
                </a:lnTo>
                <a:lnTo>
                  <a:pt x="4739894" y="2193416"/>
                </a:lnTo>
                <a:lnTo>
                  <a:pt x="4737276" y="2169882"/>
                </a:lnTo>
                <a:lnTo>
                  <a:pt x="4733623" y="2149157"/>
                </a:lnTo>
                <a:lnTo>
                  <a:pt x="4735232" y="2129194"/>
                </a:lnTo>
                <a:lnTo>
                  <a:pt x="4748403" y="2107946"/>
                </a:lnTo>
                <a:lnTo>
                  <a:pt x="4754880" y="2024252"/>
                </a:lnTo>
                <a:lnTo>
                  <a:pt x="4793742" y="1969389"/>
                </a:lnTo>
                <a:lnTo>
                  <a:pt x="4797806" y="1961134"/>
                </a:lnTo>
                <a:lnTo>
                  <a:pt x="4808601" y="1945132"/>
                </a:lnTo>
                <a:lnTo>
                  <a:pt x="4807839" y="1942084"/>
                </a:lnTo>
                <a:lnTo>
                  <a:pt x="4802886" y="1935607"/>
                </a:lnTo>
                <a:lnTo>
                  <a:pt x="4803126" y="1930048"/>
                </a:lnTo>
                <a:lnTo>
                  <a:pt x="4805680" y="1910207"/>
                </a:lnTo>
                <a:lnTo>
                  <a:pt x="4804156" y="1909952"/>
                </a:lnTo>
                <a:lnTo>
                  <a:pt x="4804029" y="1909190"/>
                </a:lnTo>
                <a:lnTo>
                  <a:pt x="4811014" y="1899412"/>
                </a:lnTo>
                <a:lnTo>
                  <a:pt x="4813046" y="1895094"/>
                </a:lnTo>
                <a:lnTo>
                  <a:pt x="4799076" y="1892427"/>
                </a:lnTo>
                <a:lnTo>
                  <a:pt x="4796817" y="1885209"/>
                </a:lnTo>
                <a:lnTo>
                  <a:pt x="4797679" y="1876123"/>
                </a:lnTo>
                <a:lnTo>
                  <a:pt x="4797682" y="1867441"/>
                </a:lnTo>
                <a:lnTo>
                  <a:pt x="4792853" y="1861439"/>
                </a:lnTo>
                <a:lnTo>
                  <a:pt x="4799282" y="1848897"/>
                </a:lnTo>
                <a:lnTo>
                  <a:pt x="4805045" y="1835785"/>
                </a:lnTo>
                <a:lnTo>
                  <a:pt x="4806823" y="1830577"/>
                </a:lnTo>
                <a:lnTo>
                  <a:pt x="4806569" y="1830451"/>
                </a:lnTo>
                <a:lnTo>
                  <a:pt x="4806188" y="1829180"/>
                </a:lnTo>
                <a:lnTo>
                  <a:pt x="4806569" y="1827529"/>
                </a:lnTo>
                <a:lnTo>
                  <a:pt x="4807712" y="1824863"/>
                </a:lnTo>
                <a:lnTo>
                  <a:pt x="4809998" y="1821052"/>
                </a:lnTo>
                <a:lnTo>
                  <a:pt x="4812411" y="1807083"/>
                </a:lnTo>
                <a:lnTo>
                  <a:pt x="4809109" y="1805304"/>
                </a:lnTo>
                <a:lnTo>
                  <a:pt x="4809871" y="1804415"/>
                </a:lnTo>
                <a:lnTo>
                  <a:pt x="4816129" y="1800494"/>
                </a:lnTo>
                <a:lnTo>
                  <a:pt x="4819650" y="1796954"/>
                </a:lnTo>
                <a:lnTo>
                  <a:pt x="4817264" y="1792128"/>
                </a:lnTo>
                <a:lnTo>
                  <a:pt x="4805807" y="1784350"/>
                </a:lnTo>
                <a:lnTo>
                  <a:pt x="4812579" y="1774447"/>
                </a:lnTo>
                <a:lnTo>
                  <a:pt x="4812363" y="1765522"/>
                </a:lnTo>
                <a:lnTo>
                  <a:pt x="4809503" y="1755024"/>
                </a:lnTo>
                <a:lnTo>
                  <a:pt x="4808347" y="1740408"/>
                </a:lnTo>
                <a:lnTo>
                  <a:pt x="4815498" y="1734377"/>
                </a:lnTo>
                <a:lnTo>
                  <a:pt x="4818316" y="1728263"/>
                </a:lnTo>
                <a:lnTo>
                  <a:pt x="4817705" y="1722030"/>
                </a:lnTo>
                <a:lnTo>
                  <a:pt x="4814570" y="1715642"/>
                </a:lnTo>
                <a:lnTo>
                  <a:pt x="4820521" y="1699595"/>
                </a:lnTo>
                <a:lnTo>
                  <a:pt x="4822840" y="1683083"/>
                </a:lnTo>
                <a:lnTo>
                  <a:pt x="4823946" y="1665833"/>
                </a:lnTo>
                <a:lnTo>
                  <a:pt x="4826254" y="1647571"/>
                </a:lnTo>
                <a:lnTo>
                  <a:pt x="4835663" y="1630136"/>
                </a:lnTo>
                <a:lnTo>
                  <a:pt x="4836096" y="1613915"/>
                </a:lnTo>
                <a:lnTo>
                  <a:pt x="4833576" y="1597314"/>
                </a:lnTo>
                <a:lnTo>
                  <a:pt x="4834128" y="1578737"/>
                </a:lnTo>
                <a:lnTo>
                  <a:pt x="4830064" y="1545971"/>
                </a:lnTo>
                <a:lnTo>
                  <a:pt x="4830710" y="1541117"/>
                </a:lnTo>
                <a:lnTo>
                  <a:pt x="4830286" y="1532572"/>
                </a:lnTo>
                <a:lnTo>
                  <a:pt x="4829175" y="1519936"/>
                </a:lnTo>
                <a:lnTo>
                  <a:pt x="4828921" y="1519682"/>
                </a:lnTo>
                <a:lnTo>
                  <a:pt x="4832223" y="1514855"/>
                </a:lnTo>
                <a:lnTo>
                  <a:pt x="4833491" y="1503048"/>
                </a:lnTo>
                <a:lnTo>
                  <a:pt x="4833598" y="1475386"/>
                </a:lnTo>
                <a:lnTo>
                  <a:pt x="4834509" y="1463294"/>
                </a:lnTo>
                <a:lnTo>
                  <a:pt x="4837457" y="1456991"/>
                </a:lnTo>
                <a:lnTo>
                  <a:pt x="4841716" y="1446307"/>
                </a:lnTo>
                <a:lnTo>
                  <a:pt x="4845260" y="1435862"/>
                </a:lnTo>
                <a:lnTo>
                  <a:pt x="4846066" y="1430274"/>
                </a:lnTo>
                <a:lnTo>
                  <a:pt x="4845050" y="1429512"/>
                </a:lnTo>
                <a:lnTo>
                  <a:pt x="4864227" y="1403985"/>
                </a:lnTo>
                <a:lnTo>
                  <a:pt x="4871466" y="1360932"/>
                </a:lnTo>
                <a:lnTo>
                  <a:pt x="4899533" y="1302003"/>
                </a:lnTo>
                <a:lnTo>
                  <a:pt x="4903216" y="1210817"/>
                </a:lnTo>
                <a:lnTo>
                  <a:pt x="4911379" y="1201622"/>
                </a:lnTo>
                <a:lnTo>
                  <a:pt x="4915662" y="1192022"/>
                </a:lnTo>
                <a:lnTo>
                  <a:pt x="4917753" y="1178421"/>
                </a:lnTo>
                <a:lnTo>
                  <a:pt x="4919345" y="1157224"/>
                </a:lnTo>
                <a:lnTo>
                  <a:pt x="4925820" y="1129377"/>
                </a:lnTo>
                <a:lnTo>
                  <a:pt x="4927615" y="1110472"/>
                </a:lnTo>
                <a:lnTo>
                  <a:pt x="4926006" y="1091447"/>
                </a:lnTo>
                <a:lnTo>
                  <a:pt x="4922266" y="1063244"/>
                </a:lnTo>
                <a:lnTo>
                  <a:pt x="4931042" y="1022986"/>
                </a:lnTo>
                <a:lnTo>
                  <a:pt x="4941617" y="984837"/>
                </a:lnTo>
                <a:lnTo>
                  <a:pt x="4961503" y="942425"/>
                </a:lnTo>
                <a:lnTo>
                  <a:pt x="4998212" y="889380"/>
                </a:lnTo>
                <a:lnTo>
                  <a:pt x="5024501" y="816355"/>
                </a:lnTo>
                <a:lnTo>
                  <a:pt x="5031950" y="804574"/>
                </a:lnTo>
                <a:lnTo>
                  <a:pt x="5042852" y="785828"/>
                </a:lnTo>
                <a:lnTo>
                  <a:pt x="5051468" y="766439"/>
                </a:lnTo>
                <a:lnTo>
                  <a:pt x="5052060" y="752728"/>
                </a:lnTo>
                <a:lnTo>
                  <a:pt x="5067046" y="724408"/>
                </a:lnTo>
                <a:lnTo>
                  <a:pt x="5072380" y="722502"/>
                </a:lnTo>
                <a:lnTo>
                  <a:pt x="5075428" y="717550"/>
                </a:lnTo>
                <a:lnTo>
                  <a:pt x="5074666" y="697229"/>
                </a:lnTo>
                <a:lnTo>
                  <a:pt x="5074285" y="693420"/>
                </a:lnTo>
                <a:lnTo>
                  <a:pt x="5074793" y="690879"/>
                </a:lnTo>
                <a:lnTo>
                  <a:pt x="5075682" y="689228"/>
                </a:lnTo>
                <a:lnTo>
                  <a:pt x="5076190" y="689101"/>
                </a:lnTo>
                <a:lnTo>
                  <a:pt x="5076317" y="681609"/>
                </a:lnTo>
                <a:lnTo>
                  <a:pt x="5084575" y="665227"/>
                </a:lnTo>
                <a:lnTo>
                  <a:pt x="5117973" y="601345"/>
                </a:lnTo>
                <a:lnTo>
                  <a:pt x="5114815" y="590224"/>
                </a:lnTo>
                <a:lnTo>
                  <a:pt x="5111575" y="582294"/>
                </a:lnTo>
                <a:lnTo>
                  <a:pt x="5113883" y="579127"/>
                </a:lnTo>
                <a:lnTo>
                  <a:pt x="5127371" y="582295"/>
                </a:lnTo>
                <a:lnTo>
                  <a:pt x="5127752" y="577088"/>
                </a:lnTo>
                <a:lnTo>
                  <a:pt x="5130546" y="574294"/>
                </a:lnTo>
                <a:lnTo>
                  <a:pt x="5134737" y="572515"/>
                </a:lnTo>
                <a:lnTo>
                  <a:pt x="5136515" y="572135"/>
                </a:lnTo>
                <a:lnTo>
                  <a:pt x="5132324" y="536066"/>
                </a:lnTo>
                <a:lnTo>
                  <a:pt x="5134991" y="531622"/>
                </a:lnTo>
                <a:lnTo>
                  <a:pt x="5121529" y="491363"/>
                </a:lnTo>
                <a:lnTo>
                  <a:pt x="5118608" y="487299"/>
                </a:lnTo>
                <a:lnTo>
                  <a:pt x="5117846" y="481964"/>
                </a:lnTo>
                <a:lnTo>
                  <a:pt x="5121783" y="473837"/>
                </a:lnTo>
                <a:lnTo>
                  <a:pt x="5123688" y="472059"/>
                </a:lnTo>
                <a:lnTo>
                  <a:pt x="5140452" y="354583"/>
                </a:lnTo>
                <a:lnTo>
                  <a:pt x="5142041" y="297308"/>
                </a:lnTo>
                <a:lnTo>
                  <a:pt x="5143754" y="265683"/>
                </a:lnTo>
                <a:lnTo>
                  <a:pt x="5142341" y="233558"/>
                </a:lnTo>
                <a:lnTo>
                  <a:pt x="5139499" y="218614"/>
                </a:lnTo>
                <a:lnTo>
                  <a:pt x="5137038" y="207551"/>
                </a:lnTo>
                <a:lnTo>
                  <a:pt x="5136769" y="187071"/>
                </a:lnTo>
                <a:lnTo>
                  <a:pt x="5134858" y="166020"/>
                </a:lnTo>
                <a:lnTo>
                  <a:pt x="5133197" y="144684"/>
                </a:lnTo>
                <a:lnTo>
                  <a:pt x="5135036" y="130349"/>
                </a:lnTo>
                <a:lnTo>
                  <a:pt x="5143627" y="130301"/>
                </a:lnTo>
                <a:lnTo>
                  <a:pt x="5132068" y="96246"/>
                </a:lnTo>
                <a:lnTo>
                  <a:pt x="5137832" y="75406"/>
                </a:lnTo>
                <a:lnTo>
                  <a:pt x="5147859" y="53756"/>
                </a:lnTo>
                <a:lnTo>
                  <a:pt x="5149088" y="17272"/>
                </a:lnTo>
                <a:lnTo>
                  <a:pt x="5155184" y="13843"/>
                </a:lnTo>
                <a:lnTo>
                  <a:pt x="5159756" y="8381"/>
                </a:lnTo>
                <a:lnTo>
                  <a:pt x="5163312" y="1650"/>
                </a:lnTo>
                <a:lnTo>
                  <a:pt x="516382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71322"/>
            <a:ext cx="3646804" cy="109664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z="3700" spc="-95" dirty="0"/>
              <a:t>Boosters</a:t>
            </a:r>
            <a:r>
              <a:rPr sz="3700" spc="120" dirty="0"/>
              <a:t> </a:t>
            </a:r>
            <a:r>
              <a:rPr sz="3700" spc="-125" dirty="0"/>
              <a:t>Carried </a:t>
            </a:r>
            <a:r>
              <a:rPr sz="3700" spc="-120" dirty="0"/>
              <a:t> </a:t>
            </a:r>
            <a:r>
              <a:rPr sz="3700" spc="-160" dirty="0"/>
              <a:t>Maximum</a:t>
            </a:r>
            <a:r>
              <a:rPr sz="3700" spc="100" dirty="0"/>
              <a:t> </a:t>
            </a:r>
            <a:r>
              <a:rPr sz="3700" spc="-145" dirty="0"/>
              <a:t>Payload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941324" y="2187956"/>
            <a:ext cx="3220085" cy="121856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spc="-165" dirty="0">
                <a:latin typeface="Microsoft Sans Serif"/>
                <a:cs typeface="Microsoft Sans Serif"/>
              </a:rPr>
              <a:t>We</a:t>
            </a:r>
            <a:r>
              <a:rPr sz="1700" spc="55" dirty="0">
                <a:latin typeface="Microsoft Sans Serif"/>
                <a:cs typeface="Microsoft Sans Serif"/>
              </a:rPr>
              <a:t> </a:t>
            </a:r>
            <a:r>
              <a:rPr sz="1700" spc="-30" dirty="0">
                <a:latin typeface="Microsoft Sans Serif"/>
                <a:cs typeface="Microsoft Sans Serif"/>
              </a:rPr>
              <a:t>determined</a:t>
            </a:r>
            <a:r>
              <a:rPr sz="1700" spc="40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the</a:t>
            </a:r>
            <a:r>
              <a:rPr sz="1700" spc="55" dirty="0">
                <a:latin typeface="Microsoft Sans Serif"/>
                <a:cs typeface="Microsoft Sans Serif"/>
              </a:rPr>
              <a:t> </a:t>
            </a:r>
            <a:r>
              <a:rPr sz="1700" spc="-20" dirty="0">
                <a:latin typeface="Microsoft Sans Serif"/>
                <a:cs typeface="Microsoft Sans Serif"/>
              </a:rPr>
              <a:t>booster</a:t>
            </a:r>
            <a:r>
              <a:rPr sz="1700" spc="5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that </a:t>
            </a:r>
            <a:r>
              <a:rPr sz="1700" spc="-440" dirty="0">
                <a:latin typeface="Microsoft Sans Serif"/>
                <a:cs typeface="Microsoft Sans Serif"/>
              </a:rPr>
              <a:t> </a:t>
            </a:r>
            <a:r>
              <a:rPr sz="1700" spc="-75" dirty="0">
                <a:latin typeface="Microsoft Sans Serif"/>
                <a:cs typeface="Microsoft Sans Serif"/>
              </a:rPr>
              <a:t>have</a:t>
            </a:r>
            <a:r>
              <a:rPr sz="1700" spc="-70" dirty="0">
                <a:latin typeface="Microsoft Sans Serif"/>
                <a:cs typeface="Microsoft Sans Serif"/>
              </a:rPr>
              <a:t> </a:t>
            </a:r>
            <a:r>
              <a:rPr sz="1700" spc="-35" dirty="0">
                <a:latin typeface="Microsoft Sans Serif"/>
                <a:cs typeface="Microsoft Sans Serif"/>
              </a:rPr>
              <a:t>carried </a:t>
            </a:r>
            <a:r>
              <a:rPr sz="1700" spc="-25" dirty="0">
                <a:latin typeface="Microsoft Sans Serif"/>
                <a:cs typeface="Microsoft Sans Serif"/>
              </a:rPr>
              <a:t>the </a:t>
            </a:r>
            <a:r>
              <a:rPr sz="1700" spc="-75" dirty="0">
                <a:latin typeface="Microsoft Sans Serif"/>
                <a:cs typeface="Microsoft Sans Serif"/>
              </a:rPr>
              <a:t>maximum </a:t>
            </a:r>
            <a:r>
              <a:rPr sz="1700" spc="-70" dirty="0">
                <a:latin typeface="Microsoft Sans Serif"/>
                <a:cs typeface="Microsoft Sans Serif"/>
              </a:rPr>
              <a:t> </a:t>
            </a:r>
            <a:r>
              <a:rPr sz="1700" spc="-40" dirty="0">
                <a:latin typeface="Microsoft Sans Serif"/>
                <a:cs typeface="Microsoft Sans Serif"/>
              </a:rPr>
              <a:t>payload</a:t>
            </a:r>
            <a:r>
              <a:rPr sz="1700" spc="50" dirty="0">
                <a:latin typeface="Microsoft Sans Serif"/>
                <a:cs typeface="Microsoft Sans Serif"/>
              </a:rPr>
              <a:t> </a:t>
            </a:r>
            <a:r>
              <a:rPr sz="1700" spc="-35" dirty="0">
                <a:latin typeface="Microsoft Sans Serif"/>
                <a:cs typeface="Microsoft Sans Serif"/>
              </a:rPr>
              <a:t>using</a:t>
            </a:r>
            <a:r>
              <a:rPr sz="1700" spc="60" dirty="0">
                <a:latin typeface="Microsoft Sans Serif"/>
                <a:cs typeface="Microsoft Sans Serif"/>
              </a:rPr>
              <a:t> </a:t>
            </a:r>
            <a:r>
              <a:rPr sz="1700" spc="-110" dirty="0">
                <a:latin typeface="Microsoft Sans Serif"/>
                <a:cs typeface="Microsoft Sans Serif"/>
              </a:rPr>
              <a:t>a</a:t>
            </a:r>
            <a:r>
              <a:rPr sz="1700" spc="50" dirty="0">
                <a:latin typeface="Microsoft Sans Serif"/>
                <a:cs typeface="Microsoft Sans Serif"/>
              </a:rPr>
              <a:t> </a:t>
            </a:r>
            <a:r>
              <a:rPr sz="1700" spc="-40" dirty="0">
                <a:latin typeface="Microsoft Sans Serif"/>
                <a:cs typeface="Microsoft Sans Serif"/>
              </a:rPr>
              <a:t>subquery</a:t>
            </a:r>
            <a:r>
              <a:rPr sz="1700" spc="50" dirty="0">
                <a:latin typeface="Microsoft Sans Serif"/>
                <a:cs typeface="Microsoft Sans Serif"/>
              </a:rPr>
              <a:t> </a:t>
            </a:r>
            <a:r>
              <a:rPr sz="1700" spc="-15" dirty="0">
                <a:latin typeface="Microsoft Sans Serif"/>
                <a:cs typeface="Microsoft Sans Serif"/>
              </a:rPr>
              <a:t>in</a:t>
            </a:r>
            <a:r>
              <a:rPr sz="1700" spc="40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the </a:t>
            </a:r>
            <a:r>
              <a:rPr sz="1700" spc="-434" dirty="0">
                <a:latin typeface="Microsoft Sans Serif"/>
                <a:cs typeface="Microsoft Sans Serif"/>
              </a:rPr>
              <a:t> </a:t>
            </a:r>
            <a:r>
              <a:rPr sz="1700" b="1" spc="-229" dirty="0">
                <a:latin typeface="Arial"/>
                <a:cs typeface="Arial"/>
              </a:rPr>
              <a:t>W</a:t>
            </a:r>
            <a:r>
              <a:rPr sz="1700" b="1" spc="-130" dirty="0">
                <a:latin typeface="Arial"/>
                <a:cs typeface="Arial"/>
              </a:rPr>
              <a:t>H</a:t>
            </a:r>
            <a:r>
              <a:rPr sz="1700" b="1" spc="-250" dirty="0">
                <a:latin typeface="Arial"/>
                <a:cs typeface="Arial"/>
              </a:rPr>
              <a:t>E</a:t>
            </a:r>
            <a:r>
              <a:rPr sz="1700" b="1" spc="-275" dirty="0">
                <a:latin typeface="Arial"/>
                <a:cs typeface="Arial"/>
              </a:rPr>
              <a:t>R</a:t>
            </a:r>
            <a:r>
              <a:rPr sz="1700" b="1" spc="-229" dirty="0">
                <a:latin typeface="Arial"/>
                <a:cs typeface="Arial"/>
              </a:rPr>
              <a:t>E</a:t>
            </a:r>
            <a:r>
              <a:rPr sz="1700" b="1" spc="-10" dirty="0">
                <a:latin typeface="Arial"/>
                <a:cs typeface="Arial"/>
              </a:rPr>
              <a:t> </a:t>
            </a:r>
            <a:r>
              <a:rPr sz="1700" spc="-70" dirty="0">
                <a:latin typeface="Microsoft Sans Serif"/>
                <a:cs typeface="Microsoft Sans Serif"/>
              </a:rPr>
              <a:t>clau</a:t>
            </a:r>
            <a:r>
              <a:rPr sz="1700" spc="-85" dirty="0">
                <a:latin typeface="Microsoft Sans Serif"/>
                <a:cs typeface="Microsoft Sans Serif"/>
              </a:rPr>
              <a:t>s</a:t>
            </a:r>
            <a:r>
              <a:rPr sz="1700" spc="-95" dirty="0">
                <a:latin typeface="Microsoft Sans Serif"/>
                <a:cs typeface="Microsoft Sans Serif"/>
              </a:rPr>
              <a:t>e</a:t>
            </a:r>
            <a:r>
              <a:rPr sz="1700" spc="75" dirty="0">
                <a:latin typeface="Microsoft Sans Serif"/>
                <a:cs typeface="Microsoft Sans Serif"/>
              </a:rPr>
              <a:t> </a:t>
            </a:r>
            <a:r>
              <a:rPr sz="1700" spc="-55" dirty="0">
                <a:latin typeface="Microsoft Sans Serif"/>
                <a:cs typeface="Microsoft Sans Serif"/>
              </a:rPr>
              <a:t>an</a:t>
            </a:r>
            <a:r>
              <a:rPr sz="1700" spc="-50" dirty="0">
                <a:latin typeface="Microsoft Sans Serif"/>
                <a:cs typeface="Microsoft Sans Serif"/>
              </a:rPr>
              <a:t>d</a:t>
            </a:r>
            <a:r>
              <a:rPr sz="1700" spc="50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the</a:t>
            </a:r>
            <a:r>
              <a:rPr sz="1700" spc="65" dirty="0">
                <a:latin typeface="Microsoft Sans Serif"/>
                <a:cs typeface="Microsoft Sans Serif"/>
              </a:rPr>
              <a:t> </a:t>
            </a:r>
            <a:r>
              <a:rPr sz="1700" b="1" spc="-100" dirty="0">
                <a:latin typeface="Arial"/>
                <a:cs typeface="Arial"/>
              </a:rPr>
              <a:t>M</a:t>
            </a:r>
            <a:r>
              <a:rPr sz="1700" b="1" spc="-175" dirty="0">
                <a:latin typeface="Arial"/>
                <a:cs typeface="Arial"/>
              </a:rPr>
              <a:t>A</a:t>
            </a:r>
            <a:r>
              <a:rPr sz="1700" b="1" spc="-180" dirty="0">
                <a:latin typeface="Arial"/>
                <a:cs typeface="Arial"/>
              </a:rPr>
              <a:t>X</a:t>
            </a:r>
            <a:r>
              <a:rPr sz="1700" b="1" spc="-125" dirty="0">
                <a:latin typeface="Arial"/>
                <a:cs typeface="Arial"/>
              </a:rPr>
              <a:t>(</a:t>
            </a:r>
            <a:r>
              <a:rPr sz="1700" b="1" spc="-95" dirty="0">
                <a:latin typeface="Arial"/>
                <a:cs typeface="Arial"/>
              </a:rPr>
              <a:t>)  </a:t>
            </a:r>
            <a:r>
              <a:rPr sz="1700" spc="-30" dirty="0">
                <a:latin typeface="Microsoft Sans Serif"/>
                <a:cs typeface="Microsoft Sans Serif"/>
              </a:rPr>
              <a:t>function.</a:t>
            </a:r>
            <a:endParaRPr sz="17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5252" y="963167"/>
            <a:ext cx="6155436" cy="49545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121643" y="6475196"/>
            <a:ext cx="1536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solidFill>
                  <a:srgbClr val="7E7E7E"/>
                </a:solidFill>
                <a:latin typeface="Calibri"/>
                <a:cs typeface="Calibri"/>
              </a:rPr>
              <a:t>31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842261"/>
            <a:ext cx="911161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combinations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b="1" spc="-295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2200" b="1" spc="-2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clause,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225" dirty="0">
                <a:solidFill>
                  <a:srgbClr val="292929"/>
                </a:solidFill>
                <a:latin typeface="Arial"/>
                <a:cs typeface="Arial"/>
              </a:rPr>
              <a:t>LIKE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5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b="1" spc="-280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b="1" spc="-2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67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170" dirty="0"/>
              <a:t>2015</a:t>
            </a:r>
            <a:r>
              <a:rPr sz="3700" spc="114" dirty="0"/>
              <a:t> </a:t>
            </a:r>
            <a:r>
              <a:rPr sz="3700" spc="-160" dirty="0"/>
              <a:t>Launch</a:t>
            </a:r>
            <a:r>
              <a:rPr sz="3700" spc="114" dirty="0"/>
              <a:t> </a:t>
            </a:r>
            <a:r>
              <a:rPr sz="3700" spc="-175" dirty="0"/>
              <a:t>Records</a:t>
            </a:r>
            <a:endParaRPr sz="37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3872" y="3075432"/>
            <a:ext cx="7239000" cy="258165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972705" y="1321562"/>
                </a:moveTo>
                <a:lnTo>
                  <a:pt x="795185" y="1144028"/>
                </a:lnTo>
                <a:lnTo>
                  <a:pt x="972312" y="967740"/>
                </a:lnTo>
                <a:lnTo>
                  <a:pt x="0" y="0"/>
                </a:lnTo>
                <a:lnTo>
                  <a:pt x="0" y="1935480"/>
                </a:lnTo>
                <a:lnTo>
                  <a:pt x="445681" y="1491894"/>
                </a:lnTo>
                <a:lnTo>
                  <a:pt x="624027" y="1670177"/>
                </a:lnTo>
                <a:lnTo>
                  <a:pt x="97270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2172" y="300990"/>
            <a:ext cx="1009332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pc="-229" dirty="0"/>
              <a:t>Rank</a:t>
            </a:r>
            <a:r>
              <a:rPr spc="135" dirty="0"/>
              <a:t> </a:t>
            </a:r>
            <a:r>
              <a:rPr spc="-75" dirty="0"/>
              <a:t>Landing</a:t>
            </a:r>
            <a:r>
              <a:rPr spc="135" dirty="0"/>
              <a:t> </a:t>
            </a:r>
            <a:r>
              <a:rPr spc="-140" dirty="0"/>
              <a:t>Outcomes</a:t>
            </a:r>
            <a:r>
              <a:rPr spc="150" dirty="0"/>
              <a:t> </a:t>
            </a:r>
            <a:r>
              <a:rPr spc="-125" dirty="0"/>
              <a:t>Between</a:t>
            </a:r>
            <a:r>
              <a:rPr spc="150" dirty="0"/>
              <a:t> </a:t>
            </a:r>
            <a:r>
              <a:rPr spc="130" dirty="0"/>
              <a:t>2010-06-04</a:t>
            </a:r>
            <a:r>
              <a:rPr spc="140" dirty="0"/>
              <a:t> </a:t>
            </a:r>
            <a:r>
              <a:rPr spc="-110" dirty="0"/>
              <a:t>and </a:t>
            </a:r>
            <a:r>
              <a:rPr spc="-944" dirty="0"/>
              <a:t> </a:t>
            </a:r>
            <a:r>
              <a:rPr spc="130" dirty="0"/>
              <a:t>2017-03-20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3809" y="1770633"/>
            <a:ext cx="3835400" cy="325183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167640" indent="-228600">
              <a:lnSpc>
                <a:spcPct val="90000"/>
              </a:lnSpc>
              <a:spcBef>
                <a:spcPts val="3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sel</a:t>
            </a:r>
            <a:r>
              <a:rPr sz="2000" spc="-95" dirty="0">
                <a:latin typeface="Microsoft Sans Serif"/>
                <a:cs typeface="Microsoft Sans Serif"/>
              </a:rPr>
              <a:t>e</a:t>
            </a:r>
            <a:r>
              <a:rPr sz="2000" spc="-35" dirty="0">
                <a:latin typeface="Microsoft Sans Serif"/>
                <a:cs typeface="Microsoft Sans Serif"/>
              </a:rPr>
              <a:t>cted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Landin</a:t>
            </a:r>
            <a:r>
              <a:rPr sz="2000" spc="15" dirty="0">
                <a:latin typeface="Microsoft Sans Serif"/>
                <a:cs typeface="Microsoft Sans Serif"/>
              </a:rPr>
              <a:t>g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outco</a:t>
            </a:r>
            <a:r>
              <a:rPr sz="2000" spc="-60" dirty="0">
                <a:latin typeface="Microsoft Sans Serif"/>
                <a:cs typeface="Microsoft Sans Serif"/>
              </a:rPr>
              <a:t>m</a:t>
            </a:r>
            <a:r>
              <a:rPr sz="2000" spc="-90" dirty="0">
                <a:latin typeface="Microsoft Sans Serif"/>
                <a:cs typeface="Microsoft Sans Serif"/>
              </a:rPr>
              <a:t>es  </a:t>
            </a:r>
            <a:r>
              <a:rPr sz="2000" spc="-60" dirty="0">
                <a:latin typeface="Microsoft Sans Serif"/>
                <a:cs typeface="Microsoft Sans Serif"/>
              </a:rPr>
              <a:t>an</a:t>
            </a:r>
            <a:r>
              <a:rPr sz="2000" spc="-55" dirty="0">
                <a:latin typeface="Microsoft Sans Serif"/>
                <a:cs typeface="Microsoft Sans Serif"/>
              </a:rPr>
              <a:t>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b="1" spc="-210" dirty="0">
                <a:latin typeface="Arial"/>
                <a:cs typeface="Arial"/>
              </a:rPr>
              <a:t>C</a:t>
            </a:r>
            <a:r>
              <a:rPr sz="2000" b="1" spc="-240" dirty="0">
                <a:latin typeface="Arial"/>
                <a:cs typeface="Arial"/>
              </a:rPr>
              <a:t>O</a:t>
            </a:r>
            <a:r>
              <a:rPr sz="2000" b="1" spc="-260" dirty="0">
                <a:latin typeface="Arial"/>
                <a:cs typeface="Arial"/>
              </a:rPr>
              <a:t>U</a:t>
            </a:r>
            <a:r>
              <a:rPr sz="2000" b="1" spc="-165" dirty="0">
                <a:latin typeface="Arial"/>
                <a:cs typeface="Arial"/>
              </a:rPr>
              <a:t>N</a:t>
            </a:r>
            <a:r>
              <a:rPr sz="2000" b="1" spc="-220" dirty="0">
                <a:latin typeface="Arial"/>
                <a:cs typeface="Arial"/>
              </a:rPr>
              <a:t>T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of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landi</a:t>
            </a:r>
            <a:r>
              <a:rPr sz="2000" spc="-30" dirty="0">
                <a:latin typeface="Microsoft Sans Serif"/>
                <a:cs typeface="Microsoft Sans Serif"/>
              </a:rPr>
              <a:t>n</a:t>
            </a:r>
            <a:r>
              <a:rPr sz="2000" spc="10" dirty="0">
                <a:latin typeface="Microsoft Sans Serif"/>
                <a:cs typeface="Microsoft Sans Serif"/>
              </a:rPr>
              <a:t>g  </a:t>
            </a:r>
            <a:r>
              <a:rPr sz="2000" spc="-55" dirty="0">
                <a:latin typeface="Microsoft Sans Serif"/>
                <a:cs typeface="Microsoft Sans Serif"/>
              </a:rPr>
              <a:t>outcomes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from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data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 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use</a:t>
            </a:r>
            <a:r>
              <a:rPr sz="2000" spc="15" dirty="0">
                <a:latin typeface="Microsoft Sans Serif"/>
                <a:cs typeface="Microsoft Sans Serif"/>
              </a:rPr>
              <a:t>d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b="1" spc="-285" dirty="0">
                <a:latin typeface="Arial"/>
                <a:cs typeface="Arial"/>
              </a:rPr>
              <a:t>W</a:t>
            </a:r>
            <a:r>
              <a:rPr sz="2000" b="1" spc="-145" dirty="0">
                <a:latin typeface="Arial"/>
                <a:cs typeface="Arial"/>
              </a:rPr>
              <a:t>H</a:t>
            </a:r>
            <a:r>
              <a:rPr sz="2000" b="1" spc="-295" dirty="0">
                <a:latin typeface="Arial"/>
                <a:cs typeface="Arial"/>
              </a:rPr>
              <a:t>E</a:t>
            </a:r>
            <a:r>
              <a:rPr sz="2000" b="1" spc="-335" dirty="0">
                <a:latin typeface="Arial"/>
                <a:cs typeface="Arial"/>
              </a:rPr>
              <a:t>R</a:t>
            </a:r>
            <a:r>
              <a:rPr sz="2000" b="1" spc="-275" dirty="0">
                <a:latin typeface="Arial"/>
                <a:cs typeface="Arial"/>
              </a:rPr>
              <a:t>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clause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20" dirty="0">
                <a:latin typeface="Microsoft Sans Serif"/>
                <a:cs typeface="Microsoft Sans Serif"/>
              </a:rPr>
              <a:t>t</a:t>
            </a:r>
            <a:r>
              <a:rPr sz="2000" spc="55" dirty="0">
                <a:latin typeface="Microsoft Sans Serif"/>
                <a:cs typeface="Microsoft Sans Serif"/>
              </a:rPr>
              <a:t>o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filter  </a:t>
            </a:r>
            <a:r>
              <a:rPr sz="2000" spc="5" dirty="0">
                <a:latin typeface="Microsoft Sans Serif"/>
                <a:cs typeface="Microsoft Sans Serif"/>
              </a:rPr>
              <a:t>for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outcomes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b="1" spc="-254" dirty="0">
                <a:latin typeface="Arial"/>
                <a:cs typeface="Arial"/>
              </a:rPr>
              <a:t>BETWEEN </a:t>
            </a:r>
            <a:r>
              <a:rPr sz="2000" b="1" spc="-540" dirty="0">
                <a:latin typeface="Arial"/>
                <a:cs typeface="Arial"/>
              </a:rPr>
              <a:t> </a:t>
            </a:r>
            <a:r>
              <a:rPr sz="2000" spc="75" dirty="0">
                <a:latin typeface="Microsoft Sans Serif"/>
                <a:cs typeface="Microsoft Sans Serif"/>
              </a:rPr>
              <a:t>2010-06-04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60" dirty="0">
                <a:latin typeface="Microsoft Sans Serif"/>
                <a:cs typeface="Microsoft Sans Serif"/>
              </a:rPr>
              <a:t> 2010-03-20.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applied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b="1" spc="-315" dirty="0">
                <a:latin typeface="Arial"/>
                <a:cs typeface="Arial"/>
              </a:rPr>
              <a:t>GR</a:t>
            </a:r>
            <a:r>
              <a:rPr sz="2000" b="1" spc="-180" dirty="0">
                <a:latin typeface="Arial"/>
                <a:cs typeface="Arial"/>
              </a:rPr>
              <a:t>O</a:t>
            </a:r>
            <a:r>
              <a:rPr sz="2000" b="1" spc="-260" dirty="0">
                <a:latin typeface="Arial"/>
                <a:cs typeface="Arial"/>
              </a:rPr>
              <a:t>U</a:t>
            </a:r>
            <a:r>
              <a:rPr sz="2000" b="1" spc="-210" dirty="0">
                <a:latin typeface="Arial"/>
                <a:cs typeface="Arial"/>
              </a:rPr>
              <a:t>P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245" dirty="0">
                <a:latin typeface="Arial"/>
                <a:cs typeface="Arial"/>
              </a:rPr>
              <a:t>B</a:t>
            </a:r>
            <a:r>
              <a:rPr sz="2000" b="1" spc="-210" dirty="0">
                <a:latin typeface="Arial"/>
                <a:cs typeface="Arial"/>
              </a:rPr>
              <a:t>Y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clause 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group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outcomes 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</a:t>
            </a:r>
            <a:r>
              <a:rPr sz="2000" spc="-55" dirty="0">
                <a:latin typeface="Microsoft Sans Serif"/>
                <a:cs typeface="Microsoft Sans Serif"/>
              </a:rPr>
              <a:t>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b="1" spc="-170" dirty="0">
                <a:latin typeface="Arial"/>
                <a:cs typeface="Arial"/>
              </a:rPr>
              <a:t>O</a:t>
            </a:r>
            <a:r>
              <a:rPr sz="2000" b="1" spc="-325" dirty="0">
                <a:latin typeface="Arial"/>
                <a:cs typeface="Arial"/>
              </a:rPr>
              <a:t>R</a:t>
            </a:r>
            <a:r>
              <a:rPr sz="2000" b="1" spc="-95" dirty="0">
                <a:latin typeface="Arial"/>
                <a:cs typeface="Arial"/>
              </a:rPr>
              <a:t>D</a:t>
            </a:r>
            <a:r>
              <a:rPr sz="2000" b="1" spc="-295" dirty="0">
                <a:latin typeface="Arial"/>
                <a:cs typeface="Arial"/>
              </a:rPr>
              <a:t>E</a:t>
            </a:r>
            <a:r>
              <a:rPr sz="2000" b="1" spc="-300" dirty="0">
                <a:latin typeface="Arial"/>
                <a:cs typeface="Arial"/>
              </a:rPr>
              <a:t>R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245" dirty="0">
                <a:latin typeface="Arial"/>
                <a:cs typeface="Arial"/>
              </a:rPr>
              <a:t>B</a:t>
            </a:r>
            <a:r>
              <a:rPr sz="2000" b="1" spc="-210" dirty="0">
                <a:latin typeface="Arial"/>
                <a:cs typeface="Arial"/>
              </a:rPr>
              <a:t>Y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clause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30" dirty="0">
                <a:latin typeface="Microsoft Sans Serif"/>
                <a:cs typeface="Microsoft Sans Serif"/>
              </a:rPr>
              <a:t>to  </a:t>
            </a:r>
            <a:r>
              <a:rPr sz="2000" spc="-15" dirty="0">
                <a:latin typeface="Microsoft Sans Serif"/>
                <a:cs typeface="Microsoft Sans Serif"/>
              </a:rPr>
              <a:t>order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grouped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 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outcome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in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descending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order.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89030" y="6426809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5716" y="1589532"/>
            <a:ext cx="6124956" cy="429615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" y="1309116"/>
            <a:ext cx="10515600" cy="47167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57084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5" dirty="0"/>
              <a:t>All</a:t>
            </a:r>
            <a:r>
              <a:rPr sz="3700" spc="125" dirty="0"/>
              <a:t> </a:t>
            </a:r>
            <a:r>
              <a:rPr sz="3700" spc="-130" dirty="0"/>
              <a:t>launch</a:t>
            </a:r>
            <a:r>
              <a:rPr sz="3700" spc="145" dirty="0"/>
              <a:t> </a:t>
            </a:r>
            <a:r>
              <a:rPr sz="3700" spc="-95" dirty="0"/>
              <a:t>sites</a:t>
            </a:r>
            <a:r>
              <a:rPr sz="3700" spc="150" dirty="0"/>
              <a:t> </a:t>
            </a:r>
            <a:r>
              <a:rPr sz="3700" spc="-25" dirty="0"/>
              <a:t>global</a:t>
            </a:r>
            <a:r>
              <a:rPr sz="3700" spc="130" dirty="0"/>
              <a:t> </a:t>
            </a:r>
            <a:r>
              <a:rPr sz="3700" spc="-140" dirty="0"/>
              <a:t>map</a:t>
            </a:r>
            <a:r>
              <a:rPr sz="3700" spc="135" dirty="0"/>
              <a:t> </a:t>
            </a:r>
            <a:r>
              <a:rPr sz="3700" spc="-125" dirty="0"/>
              <a:t>markers</a:t>
            </a:r>
            <a:endParaRPr sz="37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35</a:t>
            </a:fld>
            <a:endParaRPr spc="7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" y="1252727"/>
            <a:ext cx="10687812" cy="47731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93446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25" dirty="0"/>
              <a:t>Markers</a:t>
            </a:r>
            <a:r>
              <a:rPr sz="3700" spc="155" dirty="0"/>
              <a:t> </a:t>
            </a:r>
            <a:r>
              <a:rPr sz="3700" spc="-70" dirty="0"/>
              <a:t>showing</a:t>
            </a:r>
            <a:r>
              <a:rPr sz="3700" spc="140" dirty="0"/>
              <a:t> </a:t>
            </a:r>
            <a:r>
              <a:rPr sz="3700" spc="-130" dirty="0"/>
              <a:t>launch</a:t>
            </a:r>
            <a:r>
              <a:rPr sz="3700" spc="155" dirty="0"/>
              <a:t> </a:t>
            </a:r>
            <a:r>
              <a:rPr sz="3700" spc="-95" dirty="0"/>
              <a:t>sites</a:t>
            </a:r>
            <a:r>
              <a:rPr sz="3700" spc="135" dirty="0"/>
              <a:t> </a:t>
            </a:r>
            <a:r>
              <a:rPr sz="3700" spc="5" dirty="0"/>
              <a:t>with</a:t>
            </a:r>
            <a:r>
              <a:rPr sz="3700" spc="145" dirty="0"/>
              <a:t> </a:t>
            </a:r>
            <a:r>
              <a:rPr sz="3700" spc="-40" dirty="0"/>
              <a:t>color</a:t>
            </a:r>
            <a:r>
              <a:rPr sz="3700" spc="135" dirty="0"/>
              <a:t> </a:t>
            </a:r>
            <a:r>
              <a:rPr sz="3700" spc="-105" dirty="0"/>
              <a:t>labels</a:t>
            </a:r>
            <a:endParaRPr sz="37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36</a:t>
            </a:fld>
            <a:endParaRPr spc="7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62455"/>
            <a:ext cx="10031201" cy="50642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8814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60" dirty="0"/>
              <a:t>Launch</a:t>
            </a:r>
            <a:r>
              <a:rPr sz="3700" spc="130" dirty="0"/>
              <a:t> </a:t>
            </a:r>
            <a:r>
              <a:rPr sz="3700" spc="-130" dirty="0"/>
              <a:t>Site</a:t>
            </a:r>
            <a:r>
              <a:rPr sz="3700" spc="125" dirty="0"/>
              <a:t> </a:t>
            </a:r>
            <a:r>
              <a:rPr sz="3700" spc="-100" dirty="0"/>
              <a:t>distance</a:t>
            </a:r>
            <a:r>
              <a:rPr sz="3700" spc="155" dirty="0"/>
              <a:t> </a:t>
            </a:r>
            <a:r>
              <a:rPr sz="3700" spc="70" dirty="0"/>
              <a:t>to</a:t>
            </a:r>
            <a:r>
              <a:rPr sz="3700" spc="114" dirty="0"/>
              <a:t> </a:t>
            </a:r>
            <a:r>
              <a:rPr sz="3700" spc="-110" dirty="0"/>
              <a:t>landmarks</a:t>
            </a:r>
            <a:endParaRPr sz="37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37</a:t>
            </a:fld>
            <a:endParaRPr spc="7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331" y="1453896"/>
            <a:ext cx="10689336" cy="47731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09706" y="6281724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63042"/>
            <a:ext cx="964628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25" dirty="0"/>
              <a:t>Pie</a:t>
            </a:r>
            <a:r>
              <a:rPr sz="2500" spc="85" dirty="0"/>
              <a:t> </a:t>
            </a:r>
            <a:r>
              <a:rPr sz="2500" spc="-50" dirty="0"/>
              <a:t>chart</a:t>
            </a:r>
            <a:r>
              <a:rPr sz="2500" spc="110" dirty="0"/>
              <a:t> </a:t>
            </a:r>
            <a:r>
              <a:rPr sz="2500" spc="-50" dirty="0"/>
              <a:t>showing</a:t>
            </a:r>
            <a:r>
              <a:rPr sz="2500" spc="110" dirty="0"/>
              <a:t> </a:t>
            </a:r>
            <a:r>
              <a:rPr sz="2500" spc="-40" dirty="0"/>
              <a:t>the</a:t>
            </a:r>
            <a:r>
              <a:rPr sz="2500" spc="100" dirty="0"/>
              <a:t> </a:t>
            </a:r>
            <a:r>
              <a:rPr sz="2500" spc="-145" dirty="0"/>
              <a:t>success</a:t>
            </a:r>
            <a:r>
              <a:rPr sz="2500" spc="120" dirty="0"/>
              <a:t> </a:t>
            </a:r>
            <a:r>
              <a:rPr sz="2500" spc="-65" dirty="0"/>
              <a:t>percentage</a:t>
            </a:r>
            <a:r>
              <a:rPr sz="2500" spc="114" dirty="0"/>
              <a:t> </a:t>
            </a:r>
            <a:r>
              <a:rPr sz="2500" spc="-95" dirty="0"/>
              <a:t>achieved</a:t>
            </a:r>
            <a:r>
              <a:rPr sz="2500" spc="110" dirty="0"/>
              <a:t> </a:t>
            </a:r>
            <a:r>
              <a:rPr sz="2500" spc="-50" dirty="0"/>
              <a:t>by</a:t>
            </a:r>
            <a:r>
              <a:rPr sz="2500" spc="95" dirty="0"/>
              <a:t> </a:t>
            </a:r>
            <a:r>
              <a:rPr sz="2500" spc="-135" dirty="0"/>
              <a:t>each</a:t>
            </a:r>
            <a:r>
              <a:rPr sz="2500" spc="90" dirty="0"/>
              <a:t> </a:t>
            </a:r>
            <a:r>
              <a:rPr sz="2500" spc="-90" dirty="0"/>
              <a:t>launch</a:t>
            </a:r>
            <a:r>
              <a:rPr sz="2500" spc="90" dirty="0"/>
              <a:t> </a:t>
            </a:r>
            <a:r>
              <a:rPr sz="2500" spc="-40" dirty="0"/>
              <a:t>site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881" y="417956"/>
            <a:ext cx="24460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5" dirty="0"/>
              <a:t>Introduction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906881" y="1325181"/>
            <a:ext cx="10473055" cy="5024755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200">
              <a:latin typeface="Microsoft Sans Serif"/>
              <a:cs typeface="Microsoft Sans Serif"/>
            </a:endParaRPr>
          </a:p>
          <a:p>
            <a:pPr marL="469900" marR="868680" algn="just">
              <a:lnSpc>
                <a:spcPct val="90000"/>
              </a:lnSpc>
              <a:spcBef>
                <a:spcPts val="1430"/>
              </a:spcBef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advertises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165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each,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much</a:t>
            </a:r>
            <a:r>
              <a:rPr sz="1800" spc="3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savings</a:t>
            </a:r>
            <a:r>
              <a:rPr sz="1800" spc="3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because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2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8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stage.</a:t>
            </a:r>
            <a:r>
              <a:rPr sz="18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Therefore,</a:t>
            </a:r>
            <a:r>
              <a:rPr sz="18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2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3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land,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alternate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bid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r>
              <a:rPr sz="180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goal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18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pipeline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1200"/>
              </a:spcBef>
              <a:buChar char="-"/>
              <a:tabLst>
                <a:tab pos="699135" algn="l"/>
              </a:tabLst>
            </a:pP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successfully?</a:t>
            </a:r>
            <a:endParaRPr sz="1800">
              <a:latin typeface="Microsoft Sans Serif"/>
              <a:cs typeface="Microsoft Sans Serif"/>
            </a:endParaRPr>
          </a:p>
          <a:p>
            <a:pPr marL="698500" marR="1179195" lvl="1" indent="-228600">
              <a:lnSpc>
                <a:spcPts val="1939"/>
              </a:lnSpc>
              <a:spcBef>
                <a:spcPts val="1440"/>
              </a:spcBef>
              <a:buChar char="-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interaction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amongst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1150"/>
              </a:spcBef>
              <a:buChar char="-"/>
              <a:tabLst>
                <a:tab pos="699135" algn="l"/>
              </a:tabLst>
            </a:pP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ensure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program.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5027" y="1563575"/>
            <a:ext cx="7408199" cy="40189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2420" y="580085"/>
            <a:ext cx="967359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25" dirty="0"/>
              <a:t>Pie</a:t>
            </a:r>
            <a:r>
              <a:rPr sz="2500" spc="90" dirty="0"/>
              <a:t> </a:t>
            </a:r>
            <a:r>
              <a:rPr sz="2500" spc="-55" dirty="0"/>
              <a:t>chart</a:t>
            </a:r>
            <a:r>
              <a:rPr sz="2500" spc="114" dirty="0"/>
              <a:t> </a:t>
            </a:r>
            <a:r>
              <a:rPr sz="2500" spc="-50" dirty="0"/>
              <a:t>showing</a:t>
            </a:r>
            <a:r>
              <a:rPr sz="2500" spc="114" dirty="0"/>
              <a:t> </a:t>
            </a:r>
            <a:r>
              <a:rPr sz="2500" spc="-40" dirty="0"/>
              <a:t>the</a:t>
            </a:r>
            <a:r>
              <a:rPr sz="2500" spc="105" dirty="0"/>
              <a:t> </a:t>
            </a:r>
            <a:r>
              <a:rPr sz="2500" spc="-110" dirty="0"/>
              <a:t>Launch</a:t>
            </a:r>
            <a:r>
              <a:rPr sz="2500" spc="95" dirty="0"/>
              <a:t> </a:t>
            </a:r>
            <a:r>
              <a:rPr sz="2500" spc="-40" dirty="0"/>
              <a:t>site</a:t>
            </a:r>
            <a:r>
              <a:rPr sz="2500" spc="105" dirty="0"/>
              <a:t> </a:t>
            </a:r>
            <a:r>
              <a:rPr sz="2500" dirty="0"/>
              <a:t>with</a:t>
            </a:r>
            <a:r>
              <a:rPr sz="2500" spc="100" dirty="0"/>
              <a:t> </a:t>
            </a:r>
            <a:r>
              <a:rPr sz="2500" spc="-40" dirty="0"/>
              <a:t>the</a:t>
            </a:r>
            <a:r>
              <a:rPr sz="2500" spc="100" dirty="0"/>
              <a:t> </a:t>
            </a:r>
            <a:r>
              <a:rPr sz="2500" spc="-45" dirty="0"/>
              <a:t>highest</a:t>
            </a:r>
            <a:r>
              <a:rPr sz="2500" spc="110" dirty="0"/>
              <a:t> </a:t>
            </a:r>
            <a:r>
              <a:rPr sz="2500" spc="-90" dirty="0"/>
              <a:t>launch</a:t>
            </a:r>
            <a:r>
              <a:rPr sz="2500" spc="105" dirty="0"/>
              <a:t> </a:t>
            </a:r>
            <a:r>
              <a:rPr sz="2500" spc="-145" dirty="0"/>
              <a:t>success</a:t>
            </a:r>
            <a:r>
              <a:rPr sz="2500" spc="125" dirty="0"/>
              <a:t> </a:t>
            </a:r>
            <a:r>
              <a:rPr sz="2500" spc="-10" dirty="0"/>
              <a:t>ratio</a:t>
            </a:r>
            <a:endParaRPr sz="2500"/>
          </a:p>
        </p:txBody>
      </p:sp>
      <p:sp>
        <p:nvSpPr>
          <p:cNvPr id="4" name="object 4"/>
          <p:cNvSpPr txBox="1"/>
          <p:nvPr/>
        </p:nvSpPr>
        <p:spPr>
          <a:xfrm>
            <a:off x="11068811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23417"/>
            <a:ext cx="9408795" cy="7493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434"/>
              </a:spcBef>
            </a:pPr>
            <a:r>
              <a:rPr sz="2500" spc="-85" dirty="0"/>
              <a:t>Scatter</a:t>
            </a:r>
            <a:r>
              <a:rPr sz="2500" spc="120" dirty="0"/>
              <a:t> </a:t>
            </a:r>
            <a:r>
              <a:rPr sz="2500" spc="35" dirty="0"/>
              <a:t>plot</a:t>
            </a:r>
            <a:r>
              <a:rPr sz="2500" spc="105" dirty="0"/>
              <a:t> </a:t>
            </a:r>
            <a:r>
              <a:rPr sz="2500" spc="-5" dirty="0"/>
              <a:t>of</a:t>
            </a:r>
            <a:r>
              <a:rPr sz="2500" spc="80" dirty="0"/>
              <a:t> </a:t>
            </a:r>
            <a:r>
              <a:rPr sz="2500" spc="-100" dirty="0"/>
              <a:t>Payload</a:t>
            </a:r>
            <a:r>
              <a:rPr sz="2500" spc="114" dirty="0"/>
              <a:t> </a:t>
            </a:r>
            <a:r>
              <a:rPr sz="2500" spc="-125" dirty="0"/>
              <a:t>vs</a:t>
            </a:r>
            <a:r>
              <a:rPr sz="2500" spc="90" dirty="0"/>
              <a:t> </a:t>
            </a:r>
            <a:r>
              <a:rPr sz="2500" spc="-110" dirty="0"/>
              <a:t>Launch</a:t>
            </a:r>
            <a:r>
              <a:rPr sz="2500" spc="100" dirty="0"/>
              <a:t> </a:t>
            </a:r>
            <a:r>
              <a:rPr sz="2500" spc="-95" dirty="0"/>
              <a:t>Outcome</a:t>
            </a:r>
            <a:r>
              <a:rPr sz="2500" spc="120" dirty="0"/>
              <a:t> </a:t>
            </a:r>
            <a:r>
              <a:rPr sz="2500" spc="5" dirty="0"/>
              <a:t>for</a:t>
            </a:r>
            <a:r>
              <a:rPr sz="2500" spc="85" dirty="0"/>
              <a:t> </a:t>
            </a:r>
            <a:r>
              <a:rPr sz="2500" spc="-40" dirty="0"/>
              <a:t>all</a:t>
            </a:r>
            <a:r>
              <a:rPr sz="2500" spc="90" dirty="0"/>
              <a:t> </a:t>
            </a:r>
            <a:r>
              <a:rPr sz="2500" spc="-75" dirty="0"/>
              <a:t>sites,</a:t>
            </a:r>
            <a:r>
              <a:rPr sz="2500" spc="110" dirty="0"/>
              <a:t> </a:t>
            </a:r>
            <a:r>
              <a:rPr sz="2500" spc="-5" dirty="0"/>
              <a:t>with</a:t>
            </a:r>
            <a:r>
              <a:rPr sz="2500" spc="110" dirty="0"/>
              <a:t> </a:t>
            </a:r>
            <a:r>
              <a:rPr sz="2500" spc="-20" dirty="0"/>
              <a:t>different </a:t>
            </a:r>
            <a:r>
              <a:rPr sz="2500" spc="-650" dirty="0"/>
              <a:t> </a:t>
            </a:r>
            <a:r>
              <a:rPr sz="2500" spc="-60" dirty="0"/>
              <a:t>payload</a:t>
            </a:r>
            <a:r>
              <a:rPr sz="2500" spc="90" dirty="0"/>
              <a:t> </a:t>
            </a:r>
            <a:r>
              <a:rPr sz="2500" spc="-75" dirty="0"/>
              <a:t>selected</a:t>
            </a:r>
            <a:r>
              <a:rPr sz="2500" spc="114" dirty="0"/>
              <a:t> </a:t>
            </a:r>
            <a:r>
              <a:rPr sz="2500" spc="-25" dirty="0"/>
              <a:t>in</a:t>
            </a:r>
            <a:r>
              <a:rPr sz="2500" spc="85" dirty="0"/>
              <a:t> </a:t>
            </a:r>
            <a:r>
              <a:rPr sz="2500" spc="-40" dirty="0"/>
              <a:t>the</a:t>
            </a:r>
            <a:r>
              <a:rPr sz="2500" spc="100" dirty="0"/>
              <a:t> </a:t>
            </a:r>
            <a:r>
              <a:rPr sz="2500" spc="-75" dirty="0"/>
              <a:t>range</a:t>
            </a:r>
            <a:r>
              <a:rPr sz="2500" spc="100" dirty="0"/>
              <a:t> </a:t>
            </a:r>
            <a:r>
              <a:rPr sz="2500" spc="-35" dirty="0"/>
              <a:t>slider</a:t>
            </a:r>
            <a:endParaRPr sz="250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27000"/>
          </a:xfrm>
          <a:custGeom>
            <a:avLst/>
            <a:gdLst/>
            <a:ahLst/>
            <a:cxnLst/>
            <a:rect l="l" t="t" r="r" b="b"/>
            <a:pathLst>
              <a:path w="12192000" h="127000">
                <a:moveTo>
                  <a:pt x="12192000" y="0"/>
                </a:moveTo>
                <a:lnTo>
                  <a:pt x="0" y="0"/>
                </a:lnTo>
                <a:lnTo>
                  <a:pt x="0" y="126492"/>
                </a:lnTo>
                <a:lnTo>
                  <a:pt x="12192000" y="126492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191512"/>
            <a:ext cx="10515600" cy="371418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68811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41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1874" y="342862"/>
            <a:ext cx="11264265" cy="2185670"/>
            <a:chOff x="531874" y="342862"/>
            <a:chExt cx="11264265" cy="21856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874" y="342862"/>
              <a:ext cx="11263886" cy="21854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4735" y="365759"/>
              <a:ext cx="11168380" cy="2089785"/>
            </a:xfrm>
            <a:custGeom>
              <a:avLst/>
              <a:gdLst/>
              <a:ahLst/>
              <a:cxnLst/>
              <a:rect l="l" t="t" r="r" b="b"/>
              <a:pathLst>
                <a:path w="11168380" h="2089785">
                  <a:moveTo>
                    <a:pt x="11167872" y="0"/>
                  </a:moveTo>
                  <a:lnTo>
                    <a:pt x="0" y="0"/>
                  </a:lnTo>
                  <a:lnTo>
                    <a:pt x="0" y="2089404"/>
                  </a:lnTo>
                  <a:lnTo>
                    <a:pt x="11167872" y="2089404"/>
                  </a:lnTo>
                  <a:lnTo>
                    <a:pt x="111678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4735" y="365759"/>
              <a:ext cx="11168380" cy="2089785"/>
            </a:xfrm>
            <a:custGeom>
              <a:avLst/>
              <a:gdLst/>
              <a:ahLst/>
              <a:cxnLst/>
              <a:rect l="l" t="t" r="r" b="b"/>
              <a:pathLst>
                <a:path w="11168380" h="2089785">
                  <a:moveTo>
                    <a:pt x="0" y="2089404"/>
                  </a:moveTo>
                  <a:lnTo>
                    <a:pt x="11167872" y="2089404"/>
                  </a:lnTo>
                  <a:lnTo>
                    <a:pt x="11167872" y="0"/>
                  </a:lnTo>
                  <a:lnTo>
                    <a:pt x="0" y="0"/>
                  </a:lnTo>
                  <a:lnTo>
                    <a:pt x="0" y="2089404"/>
                  </a:lnTo>
                  <a:close/>
                </a:path>
              </a:pathLst>
            </a:custGeom>
            <a:ln w="1270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25727" y="805942"/>
            <a:ext cx="2620010" cy="109664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z="3700" spc="-135" dirty="0"/>
              <a:t>Classifica</a:t>
            </a:r>
            <a:r>
              <a:rPr sz="3700" spc="-75" dirty="0"/>
              <a:t>t</a:t>
            </a:r>
            <a:r>
              <a:rPr sz="3700" spc="-25" dirty="0"/>
              <a:t>ion  </a:t>
            </a:r>
            <a:r>
              <a:rPr sz="3700" spc="-165" dirty="0"/>
              <a:t>Accuracy</a:t>
            </a:r>
            <a:endParaRPr sz="3700"/>
          </a:p>
        </p:txBody>
      </p:sp>
      <p:grpSp>
        <p:nvGrpSpPr>
          <p:cNvPr id="7" name="object 7"/>
          <p:cNvGrpSpPr/>
          <p:nvPr/>
        </p:nvGrpSpPr>
        <p:grpSpPr>
          <a:xfrm>
            <a:off x="490727" y="678180"/>
            <a:ext cx="4493260" cy="1463040"/>
            <a:chOff x="490727" y="678180"/>
            <a:chExt cx="4493260" cy="1463040"/>
          </a:xfrm>
        </p:grpSpPr>
        <p:sp>
          <p:nvSpPr>
            <p:cNvPr id="8" name="object 8"/>
            <p:cNvSpPr/>
            <p:nvPr/>
          </p:nvSpPr>
          <p:spPr>
            <a:xfrm>
              <a:off x="490727" y="1057656"/>
              <a:ext cx="128270" cy="704215"/>
            </a:xfrm>
            <a:custGeom>
              <a:avLst/>
              <a:gdLst/>
              <a:ahLst/>
              <a:cxnLst/>
              <a:rect l="l" t="t" r="r" b="b"/>
              <a:pathLst>
                <a:path w="128270" h="704214">
                  <a:moveTo>
                    <a:pt x="128015" y="0"/>
                  </a:moveTo>
                  <a:lnTo>
                    <a:pt x="0" y="0"/>
                  </a:lnTo>
                  <a:lnTo>
                    <a:pt x="0" y="704088"/>
                  </a:lnTo>
                  <a:lnTo>
                    <a:pt x="128015" y="704088"/>
                  </a:lnTo>
                  <a:lnTo>
                    <a:pt x="12801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65192" y="678180"/>
              <a:ext cx="18415" cy="1463040"/>
            </a:xfrm>
            <a:custGeom>
              <a:avLst/>
              <a:gdLst/>
              <a:ahLst/>
              <a:cxnLst/>
              <a:rect l="l" t="t" r="r" b="b"/>
              <a:pathLst>
                <a:path w="18414" h="1463039">
                  <a:moveTo>
                    <a:pt x="18287" y="0"/>
                  </a:moveTo>
                  <a:lnTo>
                    <a:pt x="0" y="0"/>
                  </a:lnTo>
                  <a:lnTo>
                    <a:pt x="0" y="1463039"/>
                  </a:lnTo>
                  <a:lnTo>
                    <a:pt x="18287" y="1463039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30773" y="832866"/>
            <a:ext cx="5530215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latin typeface="Microsoft Sans Serif"/>
                <a:cs typeface="Microsoft Sans Serif"/>
              </a:rPr>
              <a:t>The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decision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tree</a:t>
            </a:r>
            <a:r>
              <a:rPr sz="2200" spc="90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classifier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is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model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with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highest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classification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110" dirty="0">
                <a:latin typeface="Microsoft Sans Serif"/>
                <a:cs typeface="Microsoft Sans Serif"/>
              </a:rPr>
              <a:t>accuracy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8126" y="2895613"/>
            <a:ext cx="11013539" cy="311025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094211" y="6426809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43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74291"/>
            <a:ext cx="5553075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33902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Confusion</a:t>
            </a:r>
            <a:r>
              <a:rPr sz="3700" spc="55" dirty="0"/>
              <a:t> </a:t>
            </a:r>
            <a:r>
              <a:rPr sz="3700" spc="-65" dirty="0"/>
              <a:t>Matrix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0819" y="1880616"/>
            <a:ext cx="4282439" cy="30967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44</a:t>
            </a:fld>
            <a:endParaRPr spc="7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44447"/>
            <a:ext cx="10316210" cy="34417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conclude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that: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latin typeface="Microsoft Sans Serif"/>
                <a:cs typeface="Microsoft Sans Serif"/>
              </a:rPr>
              <a:t>Launch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rate</a:t>
            </a:r>
            <a:r>
              <a:rPr sz="2200" spc="9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started</a:t>
            </a:r>
            <a:r>
              <a:rPr sz="2200" spc="95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to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90" dirty="0">
                <a:latin typeface="Microsoft Sans Serif"/>
                <a:cs typeface="Microsoft Sans Serif"/>
              </a:rPr>
              <a:t>increase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in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100" dirty="0">
                <a:latin typeface="Microsoft Sans Serif"/>
                <a:cs typeface="Microsoft Sans Serif"/>
              </a:rPr>
              <a:t>2013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till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2020.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ES-L1,</a:t>
            </a:r>
            <a:r>
              <a:rPr sz="2200" spc="85" dirty="0">
                <a:latin typeface="Microsoft Sans Serif"/>
                <a:cs typeface="Microsoft Sans Serif"/>
              </a:rPr>
              <a:t> </a:t>
            </a:r>
            <a:r>
              <a:rPr sz="2200" spc="-235" dirty="0">
                <a:latin typeface="Microsoft Sans Serif"/>
                <a:cs typeface="Microsoft Sans Serif"/>
              </a:rPr>
              <a:t>GEO,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90" dirty="0">
                <a:latin typeface="Microsoft Sans Serif"/>
                <a:cs typeface="Microsoft Sans Serif"/>
              </a:rPr>
              <a:t>HEO,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225" dirty="0">
                <a:latin typeface="Microsoft Sans Serif"/>
                <a:cs typeface="Microsoft Sans Serif"/>
              </a:rPr>
              <a:t>SSO,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180" dirty="0">
                <a:latin typeface="Microsoft Sans Serif"/>
                <a:cs typeface="Microsoft Sans Serif"/>
              </a:rPr>
              <a:t>VLEO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had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most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task.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45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24072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35" dirty="0"/>
              <a:t>Conclusions</a:t>
            </a:r>
            <a:endParaRPr sz="37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346" y="253165"/>
            <a:ext cx="8244003" cy="660483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94146" y="496727"/>
            <a:ext cx="1997853" cy="209654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77277" y="3414698"/>
            <a:ext cx="314722" cy="5301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26485" y="4250451"/>
            <a:ext cx="2765513" cy="260754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396583" y="284208"/>
            <a:ext cx="3796029" cy="14604"/>
          </a:xfrm>
          <a:custGeom>
            <a:avLst/>
            <a:gdLst/>
            <a:ahLst/>
            <a:cxnLst/>
            <a:rect l="l" t="t" r="r" b="b"/>
            <a:pathLst>
              <a:path w="3796029" h="14604">
                <a:moveTo>
                  <a:pt x="0" y="0"/>
                </a:moveTo>
                <a:lnTo>
                  <a:pt x="3795417" y="0"/>
                </a:lnTo>
                <a:lnTo>
                  <a:pt x="3795417" y="14327"/>
                </a:lnTo>
                <a:lnTo>
                  <a:pt x="0" y="1432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339415" y="3828629"/>
            <a:ext cx="153670" cy="316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00" spc="-225" dirty="0">
                <a:solidFill>
                  <a:srgbClr val="808279"/>
                </a:solidFill>
                <a:latin typeface="Times New Roman"/>
                <a:cs typeface="Times New Roman"/>
              </a:rPr>
              <a:t>....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62931" y="4814022"/>
            <a:ext cx="14922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105" dirty="0">
                <a:solidFill>
                  <a:srgbClr val="9A8787"/>
                </a:solidFill>
                <a:latin typeface="Times New Roman"/>
                <a:cs typeface="Times New Roman"/>
              </a:rPr>
              <a:t>,..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13008" y="5067136"/>
            <a:ext cx="9271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25" dirty="0">
                <a:solidFill>
                  <a:srgbClr val="A1979E"/>
                </a:solidFill>
                <a:latin typeface="Arial"/>
                <a:cs typeface="Arial"/>
              </a:rPr>
              <a:t>Ԅ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2976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8615"/>
            <a:ext cx="8361680" cy="450977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scraping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Wikipedia.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One-hot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applied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categorical</a:t>
            </a:r>
            <a:r>
              <a:rPr sz="1900" spc="1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How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build,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tune,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6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26606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60" dirty="0"/>
              <a:t>Metho</a:t>
            </a:r>
            <a:r>
              <a:rPr sz="3700" spc="-75" dirty="0"/>
              <a:t>d</a:t>
            </a:r>
            <a:r>
              <a:rPr sz="3700" spc="-30" dirty="0"/>
              <a:t>ology</a:t>
            </a:r>
            <a:endParaRPr sz="3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9860"/>
            <a:ext cx="10062210" cy="3858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Char char="-"/>
              <a:tabLst>
                <a:tab pos="697865" algn="l"/>
                <a:tab pos="699135" algn="l"/>
              </a:tabLst>
            </a:pP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API.</a:t>
            </a:r>
            <a:endParaRPr sz="1900">
              <a:latin typeface="Microsoft Sans Serif"/>
              <a:cs typeface="Microsoft Sans Serif"/>
            </a:endParaRPr>
          </a:p>
          <a:p>
            <a:pPr marL="698500" marR="635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Next,</a:t>
            </a:r>
            <a:r>
              <a:rPr sz="1900" spc="2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3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decoded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response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content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Json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3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.json()</a:t>
            </a:r>
            <a:r>
              <a:rPr sz="190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function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call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3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turn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.json_normalize().</a:t>
            </a:r>
            <a:endParaRPr sz="19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9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19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cleaned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19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checked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1900" spc="3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fill</a:t>
            </a:r>
            <a:r>
              <a:rPr sz="19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1900" spc="3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where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necessary.</a:t>
            </a:r>
            <a:endParaRPr sz="1900">
              <a:latin typeface="Microsoft Sans Serif"/>
              <a:cs typeface="Microsoft Sans Serif"/>
            </a:endParaRPr>
          </a:p>
          <a:p>
            <a:pPr marL="698500" marR="7620" lvl="1" indent="-228600">
              <a:lnSpc>
                <a:spcPct val="100000"/>
              </a:lnSpc>
              <a:spcBef>
                <a:spcPts val="1390"/>
              </a:spcBef>
              <a:buChar char="-"/>
              <a:tabLst>
                <a:tab pos="697865" algn="l"/>
                <a:tab pos="699135" algn="l"/>
              </a:tabLst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addition,</a:t>
            </a:r>
            <a:r>
              <a:rPr sz="19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9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9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190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9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19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9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9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90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BeautifulSoup.</a:t>
            </a:r>
            <a:endParaRPr sz="1900">
              <a:latin typeface="Microsoft Sans Serif"/>
              <a:cs typeface="Microsoft Sans Serif"/>
            </a:endParaRPr>
          </a:p>
          <a:p>
            <a:pPr marL="698500" marR="8255" lvl="1" indent="-228600">
              <a:lnSpc>
                <a:spcPct val="100000"/>
              </a:lnSpc>
              <a:spcBef>
                <a:spcPts val="1410"/>
              </a:spcBef>
              <a:buChar char="-"/>
              <a:tabLst>
                <a:tab pos="697865" algn="l"/>
                <a:tab pos="699135" algn="l"/>
                <a:tab pos="1196340" algn="l"/>
                <a:tab pos="2252980" algn="l"/>
                <a:tab pos="2775585" algn="l"/>
                <a:tab pos="3115310" algn="l"/>
                <a:tab pos="3938270" algn="l"/>
                <a:tab pos="4396105" algn="l"/>
                <a:tab pos="5194300" algn="l"/>
                <a:tab pos="6093460" algn="l"/>
                <a:tab pos="6447155" algn="l"/>
                <a:tab pos="7169784" algn="l"/>
                <a:tab pos="7867650" algn="l"/>
                <a:tab pos="8561070" algn="l"/>
                <a:tab pos="9018270" algn="l"/>
                <a:tab pos="9662160" algn="l"/>
              </a:tabLst>
            </a:pP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je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tiv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ext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ct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au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9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eco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9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9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ML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le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ars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ble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 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7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30759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Data</a:t>
            </a:r>
            <a:r>
              <a:rPr sz="3700" spc="60" dirty="0"/>
              <a:t> </a:t>
            </a:r>
            <a:r>
              <a:rPr sz="3700" spc="-80" dirty="0"/>
              <a:t>Collection</a:t>
            </a:r>
            <a:endParaRPr sz="3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566" y="1816988"/>
            <a:ext cx="4480560" cy="17049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6797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API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some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basic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formatting</a:t>
            </a:r>
            <a:r>
              <a:rPr sz="2200" spc="-2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856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Data</a:t>
            </a:r>
            <a:r>
              <a:rPr sz="3700" spc="114" dirty="0"/>
              <a:t> </a:t>
            </a:r>
            <a:r>
              <a:rPr sz="3700" spc="-80" dirty="0"/>
              <a:t>Collection</a:t>
            </a:r>
            <a:r>
              <a:rPr sz="3700" spc="120" dirty="0"/>
              <a:t> </a:t>
            </a:r>
            <a:r>
              <a:rPr sz="3700" spc="760" dirty="0"/>
              <a:t>–</a:t>
            </a:r>
            <a:r>
              <a:rPr sz="3700" spc="120" dirty="0"/>
              <a:t> </a:t>
            </a:r>
            <a:r>
              <a:rPr sz="3700" spc="-260" dirty="0"/>
              <a:t>SpaceX</a:t>
            </a:r>
            <a:r>
              <a:rPr sz="3700" spc="145" dirty="0"/>
              <a:t> </a:t>
            </a:r>
            <a:r>
              <a:rPr sz="3700" spc="-245" dirty="0"/>
              <a:t>API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8147" y="1499616"/>
            <a:ext cx="4861559" cy="4526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8</a:t>
            </a:fld>
            <a:endParaRPr spc="7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566" y="1493647"/>
            <a:ext cx="4476115" cy="1884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6637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42545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parsed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converted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 err="1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2200" spc="-7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369" y="570052"/>
            <a:ext cx="52539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Data</a:t>
            </a:r>
            <a:r>
              <a:rPr sz="3700" spc="114" dirty="0"/>
              <a:t> </a:t>
            </a:r>
            <a:r>
              <a:rPr sz="3700" spc="-80" dirty="0"/>
              <a:t>Collection</a:t>
            </a:r>
            <a:r>
              <a:rPr sz="3700" spc="125" dirty="0"/>
              <a:t> </a:t>
            </a:r>
            <a:r>
              <a:rPr sz="3700" spc="-5" dirty="0"/>
              <a:t>-</a:t>
            </a:r>
            <a:r>
              <a:rPr sz="3700" spc="125" dirty="0"/>
              <a:t> </a:t>
            </a:r>
            <a:r>
              <a:rPr sz="3700" spc="-125" dirty="0"/>
              <a:t>Scraping</a:t>
            </a:r>
            <a:endParaRPr sz="3700"/>
          </a:p>
        </p:txBody>
      </p:sp>
      <p:grpSp>
        <p:nvGrpSpPr>
          <p:cNvPr id="4" name="object 4"/>
          <p:cNvGrpSpPr/>
          <p:nvPr/>
        </p:nvGrpSpPr>
        <p:grpSpPr>
          <a:xfrm>
            <a:off x="5905309" y="1447800"/>
            <a:ext cx="4660900" cy="4779645"/>
            <a:chOff x="5905309" y="1447800"/>
            <a:chExt cx="4660900" cy="4779645"/>
          </a:xfrm>
        </p:grpSpPr>
        <p:sp>
          <p:nvSpPr>
            <p:cNvPr id="5" name="object 5"/>
            <p:cNvSpPr/>
            <p:nvPr/>
          </p:nvSpPr>
          <p:spPr>
            <a:xfrm>
              <a:off x="5910071" y="1476755"/>
              <a:ext cx="4556760" cy="4691380"/>
            </a:xfrm>
            <a:custGeom>
              <a:avLst/>
              <a:gdLst/>
              <a:ahLst/>
              <a:cxnLst/>
              <a:rect l="l" t="t" r="r" b="b"/>
              <a:pathLst>
                <a:path w="4556759" h="4691380">
                  <a:moveTo>
                    <a:pt x="0" y="4690872"/>
                  </a:moveTo>
                  <a:lnTo>
                    <a:pt x="4556760" y="4690872"/>
                  </a:lnTo>
                  <a:lnTo>
                    <a:pt x="4556760" y="0"/>
                  </a:lnTo>
                  <a:lnTo>
                    <a:pt x="0" y="0"/>
                  </a:lnTo>
                  <a:lnTo>
                    <a:pt x="0" y="4690872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0071" y="1447800"/>
              <a:ext cx="4655820" cy="477926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9</a:t>
            </a:fld>
            <a:endParaRPr spc="7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1612</Words>
  <Application>Microsoft Office PowerPoint</Application>
  <PresentationFormat>Widescreen</PresentationFormat>
  <Paragraphs>181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Microsoft Sans Serif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 Payload Mass  by F9 v1.1</vt:lpstr>
      <vt:lpstr>First Successful Ground Landing Date</vt:lpstr>
      <vt:lpstr>Successful Drone Ship Landing with Payload between  4000 and 6000</vt:lpstr>
      <vt:lpstr>Total Number of Successful and Failure Mission  Outcomes</vt:lpstr>
      <vt:lpstr>Boosters Carried  Maximum Payload</vt:lpstr>
      <vt:lpstr>2015 Launch Records</vt:lpstr>
      <vt:lpstr>Rank Landing Outcomes Between 2010-06-04 and  2017-03-20</vt:lpstr>
      <vt:lpstr>PowerPoint Presentation</vt:lpstr>
      <vt:lpstr>All launch sites global map markers</vt:lpstr>
      <vt:lpstr>Markers showing launch sites with color labels</vt:lpstr>
      <vt:lpstr>Launch Site distance to landmarks</vt:lpstr>
      <vt:lpstr>PowerPoint Presentation</vt:lpstr>
      <vt:lpstr>Pie chart showing the success percentage achieved by each launch site</vt:lpstr>
      <vt:lpstr>Pie chart showing the Launch site with the highest launch success ratio</vt:lpstr>
      <vt:lpstr>Scatter plot of Payload vs Launch Outcome for all sites, with different  payload selected in the range slider</vt:lpstr>
      <vt:lpstr>PowerPoint Presentation</vt:lpstr>
      <vt:lpstr>Classification 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Bhagat, Tushar -ctr</cp:lastModifiedBy>
  <cp:revision>2</cp:revision>
  <dcterms:created xsi:type="dcterms:W3CDTF">2022-05-23T11:08:56Z</dcterms:created>
  <dcterms:modified xsi:type="dcterms:W3CDTF">2022-05-23T11:14:29Z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2021-12-03T00:00:00Z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2022-05-23T00:00:00Z</vt:filetime>
  </property>
</Properties>
</file>